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4"/>
  </p:notesMasterIdLst>
  <p:sldIdLst>
    <p:sldId id="256" r:id="rId2"/>
    <p:sldId id="322" r:id="rId3"/>
    <p:sldId id="323" r:id="rId4"/>
    <p:sldId id="298" r:id="rId5"/>
    <p:sldId id="299" r:id="rId6"/>
    <p:sldId id="297" r:id="rId7"/>
    <p:sldId id="258" r:id="rId8"/>
    <p:sldId id="302" r:id="rId9"/>
    <p:sldId id="259" r:id="rId10"/>
    <p:sldId id="303" r:id="rId11"/>
    <p:sldId id="304" r:id="rId12"/>
    <p:sldId id="300" r:id="rId13"/>
    <p:sldId id="306" r:id="rId14"/>
    <p:sldId id="307" r:id="rId15"/>
    <p:sldId id="305" r:id="rId16"/>
    <p:sldId id="308" r:id="rId17"/>
    <p:sldId id="309" r:id="rId18"/>
    <p:sldId id="310" r:id="rId19"/>
    <p:sldId id="301" r:id="rId20"/>
    <p:sldId id="316" r:id="rId21"/>
    <p:sldId id="315" r:id="rId22"/>
    <p:sldId id="260" r:id="rId23"/>
    <p:sldId id="314" r:id="rId24"/>
    <p:sldId id="415" r:id="rId25"/>
    <p:sldId id="320" r:id="rId26"/>
    <p:sldId id="317" r:id="rId27"/>
    <p:sldId id="318" r:id="rId28"/>
    <p:sldId id="416" r:id="rId29"/>
    <p:sldId id="321" r:id="rId30"/>
    <p:sldId id="261" r:id="rId31"/>
    <p:sldId id="264" r:id="rId32"/>
    <p:sldId id="3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80808"/>
    <a:srgbClr val="000000"/>
    <a:srgbClr val="040404"/>
    <a:srgbClr val="333399"/>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94"/>
  </p:normalViewPr>
  <p:slideViewPr>
    <p:cSldViewPr snapToGrid="0">
      <p:cViewPr varScale="1">
        <p:scale>
          <a:sx n="121" d="100"/>
          <a:sy n="121" d="100"/>
        </p:scale>
        <p:origin x="72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01FA6-6076-418C-B3C0-34F087BFC7DF}" type="datetimeFigureOut">
              <a:rPr lang="en-US" smtClean="0"/>
              <a:t>4/21/21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6983D-7A93-4E7E-8B93-8269749F1A31}" type="slidenum">
              <a:rPr lang="en-US" smtClean="0"/>
              <a:t>‹#›</a:t>
            </a:fld>
            <a:endParaRPr lang="en-US"/>
          </a:p>
        </p:txBody>
      </p:sp>
    </p:spTree>
    <p:extLst>
      <p:ext uri="{BB962C8B-B14F-4D97-AF65-F5344CB8AC3E}">
        <p14:creationId xmlns:p14="http://schemas.microsoft.com/office/powerpoint/2010/main" val="3470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1:</a:t>
            </a:r>
            <a:r>
              <a:rPr lang="en-US" baseline="0" dirty="0"/>
              <a:t> name a plant, any plant</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4</a:t>
            </a:fld>
            <a:endParaRPr lang="en-US"/>
          </a:p>
        </p:txBody>
      </p:sp>
    </p:spTree>
    <p:extLst>
      <p:ext uri="{BB962C8B-B14F-4D97-AF65-F5344CB8AC3E}">
        <p14:creationId xmlns:p14="http://schemas.microsoft.com/office/powerpoint/2010/main" val="2217813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largest living things</a:t>
            </a:r>
          </a:p>
        </p:txBody>
      </p:sp>
      <p:sp>
        <p:nvSpPr>
          <p:cNvPr id="4" name="Slide Number Placeholder 3"/>
          <p:cNvSpPr>
            <a:spLocks noGrp="1"/>
          </p:cNvSpPr>
          <p:nvPr>
            <p:ph type="sldNum" sz="quarter" idx="10"/>
          </p:nvPr>
        </p:nvSpPr>
        <p:spPr/>
        <p:txBody>
          <a:bodyPr/>
          <a:lstStyle/>
          <a:p>
            <a:fld id="{9616983D-7A93-4E7E-8B93-8269749F1A31}" type="slidenum">
              <a:rPr lang="en-US" smtClean="0"/>
              <a:t>17</a:t>
            </a:fld>
            <a:endParaRPr lang="en-US"/>
          </a:p>
        </p:txBody>
      </p:sp>
    </p:spTree>
    <p:extLst>
      <p:ext uri="{BB962C8B-B14F-4D97-AF65-F5344CB8AC3E}">
        <p14:creationId xmlns:p14="http://schemas.microsoft.com/office/powerpoint/2010/main" val="361758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oldest living things- bristlecone pine, </a:t>
            </a:r>
            <a:r>
              <a:rPr lang="en-US" dirty="0" err="1"/>
              <a:t>Lomatia</a:t>
            </a:r>
            <a:r>
              <a:rPr lang="en-US" dirty="0"/>
              <a:t> </a:t>
            </a:r>
            <a:r>
              <a:rPr lang="en-US" dirty="0" err="1"/>
              <a:t>tasmanica</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18</a:t>
            </a:fld>
            <a:endParaRPr lang="en-US"/>
          </a:p>
        </p:txBody>
      </p:sp>
    </p:spTree>
    <p:extLst>
      <p:ext uri="{BB962C8B-B14F-4D97-AF65-F5344CB8AC3E}">
        <p14:creationId xmlns:p14="http://schemas.microsoft.com/office/powerpoint/2010/main" val="335587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Caveats and circular reference</a:t>
            </a:r>
          </a:p>
        </p:txBody>
      </p:sp>
      <p:sp>
        <p:nvSpPr>
          <p:cNvPr id="4" name="Slide Number Placeholder 3"/>
          <p:cNvSpPr>
            <a:spLocks noGrp="1"/>
          </p:cNvSpPr>
          <p:nvPr>
            <p:ph type="sldNum" sz="quarter" idx="10"/>
          </p:nvPr>
        </p:nvSpPr>
        <p:spPr/>
        <p:txBody>
          <a:bodyPr/>
          <a:lstStyle/>
          <a:p>
            <a:fld id="{9616983D-7A93-4E7E-8B93-8269749F1A31}" type="slidenum">
              <a:rPr lang="en-US" smtClean="0"/>
              <a:t>20</a:t>
            </a:fld>
            <a:endParaRPr lang="en-US"/>
          </a:p>
        </p:txBody>
      </p:sp>
    </p:spTree>
    <p:extLst>
      <p:ext uri="{BB962C8B-B14F-4D97-AF65-F5344CB8AC3E}">
        <p14:creationId xmlns:p14="http://schemas.microsoft.com/office/powerpoint/2010/main" val="24888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this system we have 2 domains or realms and six kingdoms.</a:t>
            </a:r>
          </a:p>
          <a:p>
            <a:r>
              <a:rPr lang="en-US" dirty="0"/>
              <a:t>Eukaryotes</a:t>
            </a:r>
            <a:r>
              <a:rPr lang="en-US" baseline="0" dirty="0"/>
              <a:t> have membrane-bound organelles. Fungi with chitin cell walls, plants autotrophic with cellulose, animals mobile with no cell walls, </a:t>
            </a:r>
            <a:r>
              <a:rPr lang="en-US" baseline="0" dirty="0" err="1"/>
              <a:t>protists</a:t>
            </a:r>
            <a:r>
              <a:rPr lang="en-US" baseline="0" dirty="0"/>
              <a:t> are the kitchen junk drawer</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25</a:t>
            </a:fld>
            <a:endParaRPr lang="en-US"/>
          </a:p>
        </p:txBody>
      </p:sp>
    </p:spTree>
    <p:extLst>
      <p:ext uri="{BB962C8B-B14F-4D97-AF65-F5344CB8AC3E}">
        <p14:creationId xmlns:p14="http://schemas.microsoft.com/office/powerpoint/2010/main" val="353445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t</a:t>
            </a:r>
            <a:r>
              <a:rPr lang="en-US" dirty="0"/>
              <a:t>his makes it much simpler!</a:t>
            </a:r>
          </a:p>
        </p:txBody>
      </p:sp>
      <p:sp>
        <p:nvSpPr>
          <p:cNvPr id="4" name="Slide Number Placeholder 3"/>
          <p:cNvSpPr>
            <a:spLocks noGrp="1"/>
          </p:cNvSpPr>
          <p:nvPr>
            <p:ph type="sldNum" sz="quarter" idx="10"/>
          </p:nvPr>
        </p:nvSpPr>
        <p:spPr/>
        <p:txBody>
          <a:bodyPr/>
          <a:lstStyle/>
          <a:p>
            <a:fld id="{9616983D-7A93-4E7E-8B93-8269749F1A31}" type="slidenum">
              <a:rPr lang="en-US" smtClean="0"/>
              <a:t>27</a:t>
            </a:fld>
            <a:endParaRPr lang="en-US"/>
          </a:p>
        </p:txBody>
      </p:sp>
    </p:spTree>
    <p:extLst>
      <p:ext uri="{BB962C8B-B14F-4D97-AF65-F5344CB8AC3E}">
        <p14:creationId xmlns:p14="http://schemas.microsoft.com/office/powerpoint/2010/main" val="3201607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evolutionary</a:t>
            </a:r>
            <a:r>
              <a:rPr lang="en-US" baseline="0" dirty="0"/>
              <a:t> relationships and the arrival of certain traits.</a:t>
            </a:r>
          </a:p>
          <a:p>
            <a:r>
              <a:rPr lang="en-US" baseline="0" dirty="0"/>
              <a:t>Sometimes conflicts with Linnaean groups: 7 vertebrate classes (3 fish classes, Amphibians, reptiles, birds, mammals) All of the </a:t>
            </a:r>
            <a:r>
              <a:rPr lang="en-US" baseline="0" dirty="0" err="1"/>
              <a:t>tetrapods</a:t>
            </a:r>
            <a:r>
              <a:rPr lang="en-US" baseline="0" dirty="0"/>
              <a:t> here are fish.</a:t>
            </a:r>
            <a:endParaRPr lang="en-US" dirty="0"/>
          </a:p>
          <a:p>
            <a:endParaRPr lang="en-US" dirty="0"/>
          </a:p>
        </p:txBody>
      </p:sp>
      <p:sp>
        <p:nvSpPr>
          <p:cNvPr id="4" name="Slide Number Placeholder 3"/>
          <p:cNvSpPr>
            <a:spLocks noGrp="1"/>
          </p:cNvSpPr>
          <p:nvPr>
            <p:ph type="sldNum" sz="quarter" idx="5"/>
          </p:nvPr>
        </p:nvSpPr>
        <p:spPr/>
        <p:txBody>
          <a:bodyPr/>
          <a:lstStyle/>
          <a:p>
            <a:fld id="{9616983D-7A93-4E7E-8B93-8269749F1A31}" type="slidenum">
              <a:rPr lang="en-US" smtClean="0"/>
              <a:t>28</a:t>
            </a:fld>
            <a:endParaRPr lang="en-US"/>
          </a:p>
        </p:txBody>
      </p:sp>
    </p:spTree>
    <p:extLst>
      <p:ext uri="{BB962C8B-B14F-4D97-AF65-F5344CB8AC3E}">
        <p14:creationId xmlns:p14="http://schemas.microsoft.com/office/powerpoint/2010/main" val="333337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Eukaryotes vs. prokaryotes</a:t>
            </a:r>
          </a:p>
          <a:p>
            <a:r>
              <a:rPr lang="en-US" dirty="0"/>
              <a:t>Endosymbiosis – primary and secondary</a:t>
            </a:r>
          </a:p>
          <a:p>
            <a:r>
              <a:rPr lang="en-US" dirty="0"/>
              <a:t>Several</a:t>
            </a:r>
            <a:r>
              <a:rPr lang="en-US" baseline="0" dirty="0"/>
              <a:t> non-plant groups are multicellular, many others can photosynthesize (algae groups, other </a:t>
            </a:r>
            <a:r>
              <a:rPr lang="en-US" baseline="0" dirty="0" err="1"/>
              <a:t>protists</a:t>
            </a:r>
            <a:r>
              <a:rPr lang="en-US" baseline="0" dirty="0"/>
              <a:t>, fungi, and animals – corals, sponges, sea snails and sloths)</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30</a:t>
            </a:fld>
            <a:endParaRPr lang="en-US"/>
          </a:p>
        </p:txBody>
      </p:sp>
    </p:spTree>
    <p:extLst>
      <p:ext uri="{BB962C8B-B14F-4D97-AF65-F5344CB8AC3E}">
        <p14:creationId xmlns:p14="http://schemas.microsoft.com/office/powerpoint/2010/main" val="281930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exercise 1: where</a:t>
            </a:r>
            <a:r>
              <a:rPr lang="en-US" baseline="0" dirty="0"/>
              <a:t> did our plants fit?</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31</a:t>
            </a:fld>
            <a:endParaRPr lang="en-US"/>
          </a:p>
        </p:txBody>
      </p:sp>
    </p:spTree>
    <p:extLst>
      <p:ext uri="{BB962C8B-B14F-4D97-AF65-F5344CB8AC3E}">
        <p14:creationId xmlns:p14="http://schemas.microsoft.com/office/powerpoint/2010/main" val="63780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understand botany, we have to cover a lot of the basics. The problem is that there are a lot of basics, and the basics are complicated! We may end up lost in the weeds, but I’m a botanist-I get rather enthusiastic about the weeds! </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7</a:t>
            </a:fld>
            <a:endParaRPr lang="en-US"/>
          </a:p>
        </p:txBody>
      </p:sp>
    </p:spTree>
    <p:extLst>
      <p:ext uri="{BB962C8B-B14F-4D97-AF65-F5344CB8AC3E}">
        <p14:creationId xmlns:p14="http://schemas.microsoft.com/office/powerpoint/2010/main" val="87748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scientifically</a:t>
            </a:r>
            <a:r>
              <a:rPr lang="en-US" baseline="0" dirty="0"/>
              <a:t> educated people:</a:t>
            </a:r>
          </a:p>
          <a:p>
            <a:r>
              <a:rPr lang="en-US" baseline="0" dirty="0"/>
              <a:t>Both the material and energy that comprises the living world is captured by plants</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8</a:t>
            </a:fld>
            <a:endParaRPr lang="en-US"/>
          </a:p>
        </p:txBody>
      </p:sp>
    </p:spTree>
    <p:extLst>
      <p:ext uri="{BB962C8B-B14F-4D97-AF65-F5344CB8AC3E}">
        <p14:creationId xmlns:p14="http://schemas.microsoft.com/office/powerpoint/2010/main" val="269250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human beings:</a:t>
            </a:r>
          </a:p>
        </p:txBody>
      </p:sp>
      <p:sp>
        <p:nvSpPr>
          <p:cNvPr id="4" name="Slide Number Placeholder 3"/>
          <p:cNvSpPr>
            <a:spLocks noGrp="1"/>
          </p:cNvSpPr>
          <p:nvPr>
            <p:ph type="sldNum" sz="quarter" idx="10"/>
          </p:nvPr>
        </p:nvSpPr>
        <p:spPr/>
        <p:txBody>
          <a:bodyPr/>
          <a:lstStyle/>
          <a:p>
            <a:fld id="{9616983D-7A93-4E7E-8B93-8269749F1A31}" type="slidenum">
              <a:rPr lang="en-US" smtClean="0"/>
              <a:t>9</a:t>
            </a:fld>
            <a:endParaRPr lang="en-US"/>
          </a:p>
        </p:txBody>
      </p:sp>
    </p:spTree>
    <p:extLst>
      <p:ext uri="{BB962C8B-B14F-4D97-AF65-F5344CB8AC3E}">
        <p14:creationId xmlns:p14="http://schemas.microsoft.com/office/powerpoint/2010/main" val="187044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Parasitic plants</a:t>
            </a:r>
          </a:p>
        </p:txBody>
      </p:sp>
      <p:sp>
        <p:nvSpPr>
          <p:cNvPr id="4" name="Slide Number Placeholder 3"/>
          <p:cNvSpPr>
            <a:spLocks noGrp="1"/>
          </p:cNvSpPr>
          <p:nvPr>
            <p:ph type="sldNum" sz="quarter" idx="10"/>
          </p:nvPr>
        </p:nvSpPr>
        <p:spPr/>
        <p:txBody>
          <a:bodyPr/>
          <a:lstStyle/>
          <a:p>
            <a:fld id="{9616983D-7A93-4E7E-8B93-8269749F1A31}" type="slidenum">
              <a:rPr lang="en-US" smtClean="0"/>
              <a:t>12</a:t>
            </a:fld>
            <a:endParaRPr lang="en-US"/>
          </a:p>
        </p:txBody>
      </p:sp>
    </p:spTree>
    <p:extLst>
      <p:ext uri="{BB962C8B-B14F-4D97-AF65-F5344CB8AC3E}">
        <p14:creationId xmlns:p14="http://schemas.microsoft.com/office/powerpoint/2010/main" val="356966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Resurrection</a:t>
            </a:r>
            <a:r>
              <a:rPr lang="en-US" baseline="0" dirty="0"/>
              <a:t> plants</a:t>
            </a:r>
            <a:endParaRPr lang="en-US" dirty="0"/>
          </a:p>
        </p:txBody>
      </p:sp>
      <p:sp>
        <p:nvSpPr>
          <p:cNvPr id="4" name="Slide Number Placeholder 3"/>
          <p:cNvSpPr>
            <a:spLocks noGrp="1"/>
          </p:cNvSpPr>
          <p:nvPr>
            <p:ph type="sldNum" sz="quarter" idx="10"/>
          </p:nvPr>
        </p:nvSpPr>
        <p:spPr/>
        <p:txBody>
          <a:bodyPr/>
          <a:lstStyle/>
          <a:p>
            <a:fld id="{9616983D-7A93-4E7E-8B93-8269749F1A31}" type="slidenum">
              <a:rPr lang="en-US" smtClean="0"/>
              <a:t>13</a:t>
            </a:fld>
            <a:endParaRPr lang="en-US"/>
          </a:p>
        </p:txBody>
      </p:sp>
    </p:spTree>
    <p:extLst>
      <p:ext uri="{BB962C8B-B14F-4D97-AF65-F5344CB8AC3E}">
        <p14:creationId xmlns:p14="http://schemas.microsoft.com/office/powerpoint/2010/main" val="395458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Plants that eat animals</a:t>
            </a:r>
          </a:p>
        </p:txBody>
      </p:sp>
      <p:sp>
        <p:nvSpPr>
          <p:cNvPr id="4" name="Slide Number Placeholder 3"/>
          <p:cNvSpPr>
            <a:spLocks noGrp="1"/>
          </p:cNvSpPr>
          <p:nvPr>
            <p:ph type="sldNum" sz="quarter" idx="10"/>
          </p:nvPr>
        </p:nvSpPr>
        <p:spPr/>
        <p:txBody>
          <a:bodyPr/>
          <a:lstStyle/>
          <a:p>
            <a:fld id="{9616983D-7A93-4E7E-8B93-8269749F1A31}" type="slidenum">
              <a:rPr lang="en-US" smtClean="0"/>
              <a:t>14</a:t>
            </a:fld>
            <a:endParaRPr lang="en-US"/>
          </a:p>
        </p:txBody>
      </p:sp>
    </p:spTree>
    <p:extLst>
      <p:ext uri="{BB962C8B-B14F-4D97-AF65-F5344CB8AC3E}">
        <p14:creationId xmlns:p14="http://schemas.microsoft.com/office/powerpoint/2010/main" val="276848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Toilet plants</a:t>
            </a:r>
          </a:p>
        </p:txBody>
      </p:sp>
      <p:sp>
        <p:nvSpPr>
          <p:cNvPr id="4" name="Slide Number Placeholder 3"/>
          <p:cNvSpPr>
            <a:spLocks noGrp="1"/>
          </p:cNvSpPr>
          <p:nvPr>
            <p:ph type="sldNum" sz="quarter" idx="10"/>
          </p:nvPr>
        </p:nvSpPr>
        <p:spPr/>
        <p:txBody>
          <a:bodyPr/>
          <a:lstStyle/>
          <a:p>
            <a:fld id="{9616983D-7A93-4E7E-8B93-8269749F1A31}" type="slidenum">
              <a:rPr lang="en-US" smtClean="0"/>
              <a:t>15</a:t>
            </a:fld>
            <a:endParaRPr lang="en-US"/>
          </a:p>
        </p:txBody>
      </p:sp>
    </p:spTree>
    <p:extLst>
      <p:ext uri="{BB962C8B-B14F-4D97-AF65-F5344CB8AC3E}">
        <p14:creationId xmlns:p14="http://schemas.microsoft.com/office/powerpoint/2010/main" val="126818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mimicry</a:t>
            </a:r>
          </a:p>
        </p:txBody>
      </p:sp>
      <p:sp>
        <p:nvSpPr>
          <p:cNvPr id="4" name="Slide Number Placeholder 3"/>
          <p:cNvSpPr>
            <a:spLocks noGrp="1"/>
          </p:cNvSpPr>
          <p:nvPr>
            <p:ph type="sldNum" sz="quarter" idx="10"/>
          </p:nvPr>
        </p:nvSpPr>
        <p:spPr/>
        <p:txBody>
          <a:bodyPr/>
          <a:lstStyle/>
          <a:p>
            <a:fld id="{9616983D-7A93-4E7E-8B93-8269749F1A31}" type="slidenum">
              <a:rPr lang="en-US" smtClean="0"/>
              <a:t>16</a:t>
            </a:fld>
            <a:endParaRPr lang="en-US"/>
          </a:p>
        </p:txBody>
      </p:sp>
    </p:spTree>
    <p:extLst>
      <p:ext uri="{BB962C8B-B14F-4D97-AF65-F5344CB8AC3E}">
        <p14:creationId xmlns:p14="http://schemas.microsoft.com/office/powerpoint/2010/main" val="75989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4"/>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6" y="4777380"/>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81302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6"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DB385B-F9B4-403D-9989-EB9703185546}"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73330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6" y="3657600"/>
            <a:ext cx="8825659" cy="23622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74142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2"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6" y="4350657"/>
            <a:ext cx="8825659" cy="16764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
        <p:nvSpPr>
          <p:cNvPr id="12" name="TextBox 11"/>
          <p:cNvSpPr txBox="1"/>
          <p:nvPr/>
        </p:nvSpPr>
        <p:spPr>
          <a:xfrm>
            <a:off x="898295" y="971254"/>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1" y="26137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84853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none">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134674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8" y="1981200"/>
            <a:ext cx="2946867"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5" y="2667000"/>
            <a:ext cx="2927351"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Text Placeholder 4"/>
          <p:cNvSpPr>
            <a:spLocks noGrp="1"/>
          </p:cNvSpPr>
          <p:nvPr>
            <p:ph type="body" sz="quarter" idx="3"/>
          </p:nvPr>
        </p:nvSpPr>
        <p:spPr>
          <a:xfrm>
            <a:off x="3883662" y="1981200"/>
            <a:ext cx="2936241"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2" y="1981200"/>
            <a:ext cx="2932113"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2" y="2667000"/>
            <a:ext cx="2932113"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79606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4" y="4250949"/>
            <a:ext cx="2940051"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4"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4" y="4827215"/>
            <a:ext cx="2940051"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3" y="4827214"/>
            <a:ext cx="293440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2" y="4250949"/>
            <a:ext cx="2932113"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12"/>
            <a:ext cx="293599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1787148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54932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7"/>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68561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97430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6"/>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all">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37749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5"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DB385B-F9B4-403D-9989-EB9703185546}"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65236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DB385B-F9B4-403D-9989-EB9703185546}" type="datetimeFigureOut">
              <a:rPr lang="en-US" smtClean="0"/>
              <a:t>4/21/21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86912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41869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98403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4"/>
            <a:ext cx="3401063" cy="289559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C6DB385B-F9B4-403D-9989-EB9703185546}" type="datetimeFigureOut">
              <a:rPr lang="en-US" smtClean="0"/>
              <a:t>4/21/21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257774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3657600"/>
            <a:ext cx="5084979" cy="1371600"/>
          </a:xfrm>
        </p:spPr>
        <p:txBody>
          <a:bodyP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DB385B-F9B4-403D-9989-EB9703185546}" type="datetimeFigureOut">
              <a:rPr lang="en-US" smtClean="0"/>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DC9-F008-4987-AEBD-0BFCBAABCE81}" type="slidenum">
              <a:rPr lang="en-US" smtClean="0"/>
              <a:t>‹#›</a:t>
            </a:fld>
            <a:endParaRPr lang="en-US"/>
          </a:p>
        </p:txBody>
      </p:sp>
    </p:spTree>
    <p:extLst>
      <p:ext uri="{BB962C8B-B14F-4D97-AF65-F5344CB8AC3E}">
        <p14:creationId xmlns:p14="http://schemas.microsoft.com/office/powerpoint/2010/main" val="347078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2" y="2669689"/>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2" y="2892351"/>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3" y="4"/>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9"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2"/>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2"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6DB385B-F9B4-403D-9989-EB9703185546}" type="datetimeFigureOut">
              <a:rPr lang="en-US" smtClean="0"/>
              <a:t>4/21/21</a:t>
            </a:fld>
            <a:endParaRPr lang="en-US"/>
          </a:p>
        </p:txBody>
      </p:sp>
      <p:sp>
        <p:nvSpPr>
          <p:cNvPr id="5" name="Footer Placeholder 4"/>
          <p:cNvSpPr>
            <a:spLocks noGrp="1"/>
          </p:cNvSpPr>
          <p:nvPr>
            <p:ph type="ftr" sz="quarter" idx="3"/>
          </p:nvPr>
        </p:nvSpPr>
        <p:spPr>
          <a:xfrm rot="5400000">
            <a:off x="8951576" y="3225301"/>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3" y="295733"/>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AED4DC9-F008-4987-AEBD-0BFCBAABCE81}" type="slidenum">
              <a:rPr lang="en-US" smtClean="0"/>
              <a:t>‹#›</a:t>
            </a:fld>
            <a:endParaRPr lang="en-US"/>
          </a:p>
        </p:txBody>
      </p:sp>
    </p:spTree>
    <p:extLst>
      <p:ext uri="{BB962C8B-B14F-4D97-AF65-F5344CB8AC3E}">
        <p14:creationId xmlns:p14="http://schemas.microsoft.com/office/powerpoint/2010/main" val="3500699782"/>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45718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32" indent="-28574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971"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160"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349"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937"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726"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914"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103"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jp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 Id="rId1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3.png"/><Relationship Id="rId21" Type="http://schemas.openxmlformats.org/officeDocument/2006/relationships/image" Target="../media/image90.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image" Target="../media/image72.png"/><Relationship Id="rId16" Type="http://schemas.microsoft.com/office/2007/relationships/hdphoto" Target="../media/hdphoto6.wdp"/><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0.png"/><Relationship Id="rId19" Type="http://schemas.openxmlformats.org/officeDocument/2006/relationships/image" Target="../media/image88.png"/><Relationship Id="rId31" Type="http://schemas.openxmlformats.org/officeDocument/2006/relationships/image" Target="../media/image10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117.png"/><Relationship Id="rId3" Type="http://schemas.openxmlformats.org/officeDocument/2006/relationships/image" Target="../media/image102.png"/><Relationship Id="rId21" Type="http://schemas.microsoft.com/office/2007/relationships/hdphoto" Target="../media/hdphoto12.wdp"/><Relationship Id="rId7" Type="http://schemas.openxmlformats.org/officeDocument/2006/relationships/image" Target="../media/image104.png"/><Relationship Id="rId12" Type="http://schemas.openxmlformats.org/officeDocument/2006/relationships/image" Target="../media/image108.png"/><Relationship Id="rId17" Type="http://schemas.openxmlformats.org/officeDocument/2006/relationships/image" Target="../media/image112.png"/><Relationship Id="rId25" Type="http://schemas.microsoft.com/office/2007/relationships/hdphoto" Target="../media/hdphoto14.wdp"/><Relationship Id="rId2" Type="http://schemas.openxmlformats.org/officeDocument/2006/relationships/image" Target="../media/image101.png"/><Relationship Id="rId16" Type="http://schemas.openxmlformats.org/officeDocument/2006/relationships/image" Target="../media/image111.png"/><Relationship Id="rId20" Type="http://schemas.openxmlformats.org/officeDocument/2006/relationships/image" Target="../media/image114.png"/><Relationship Id="rId29" Type="http://schemas.openxmlformats.org/officeDocument/2006/relationships/image" Target="../media/image120.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07.png"/><Relationship Id="rId24" Type="http://schemas.openxmlformats.org/officeDocument/2006/relationships/image" Target="../media/image116.png"/><Relationship Id="rId5" Type="http://schemas.openxmlformats.org/officeDocument/2006/relationships/image" Target="../media/image103.png"/><Relationship Id="rId15" Type="http://schemas.openxmlformats.org/officeDocument/2006/relationships/image" Target="../media/image110.png"/><Relationship Id="rId23" Type="http://schemas.microsoft.com/office/2007/relationships/hdphoto" Target="../media/hdphoto13.wdp"/><Relationship Id="rId28" Type="http://schemas.openxmlformats.org/officeDocument/2006/relationships/image" Target="../media/image119.png"/><Relationship Id="rId10" Type="http://schemas.openxmlformats.org/officeDocument/2006/relationships/image" Target="../media/image106.png"/><Relationship Id="rId19" Type="http://schemas.openxmlformats.org/officeDocument/2006/relationships/image" Target="../media/image113.png"/><Relationship Id="rId4" Type="http://schemas.microsoft.com/office/2007/relationships/hdphoto" Target="../media/hdphoto7.wdp"/><Relationship Id="rId9" Type="http://schemas.microsoft.com/office/2007/relationships/hdphoto" Target="../media/hdphoto9.wdp"/><Relationship Id="rId14" Type="http://schemas.openxmlformats.org/officeDocument/2006/relationships/image" Target="../media/image109.png"/><Relationship Id="rId22" Type="http://schemas.openxmlformats.org/officeDocument/2006/relationships/image" Target="../media/image115.png"/><Relationship Id="rId27" Type="http://schemas.openxmlformats.org/officeDocument/2006/relationships/image" Target="../media/image118.png"/><Relationship Id="rId30"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4.png"/><Relationship Id="rId5" Type="http://schemas.microsoft.com/office/2007/relationships/hdphoto" Target="../media/hdphoto15.wdp"/><Relationship Id="rId4" Type="http://schemas.openxmlformats.org/officeDocument/2006/relationships/image" Target="../media/image123.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2.png"/><Relationship Id="rId7"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6299"/>
            <a:ext cx="12353925" cy="8230803"/>
          </a:xfrm>
          <a:prstGeom prst="rect">
            <a:avLst/>
          </a:prstGeom>
        </p:spPr>
      </p:pic>
      <p:sp>
        <p:nvSpPr>
          <p:cNvPr id="2" name="Title 1">
            <a:extLst>
              <a:ext uri="{FF2B5EF4-FFF2-40B4-BE49-F238E27FC236}">
                <a16:creationId xmlns:a16="http://schemas.microsoft.com/office/drawing/2014/main" id="{43C6BD30-0A96-43F7-BC4E-5A231123BEC3}"/>
              </a:ext>
            </a:extLst>
          </p:cNvPr>
          <p:cNvSpPr>
            <a:spLocks noGrp="1"/>
          </p:cNvSpPr>
          <p:nvPr>
            <p:ph type="ctrTitle"/>
          </p:nvPr>
        </p:nvSpPr>
        <p:spPr>
          <a:xfrm>
            <a:off x="847365" y="1905000"/>
            <a:ext cx="9716219" cy="1055229"/>
          </a:xfrm>
        </p:spPr>
        <p:txBody>
          <a:bodyPr/>
          <a:lstStyle/>
          <a:p>
            <a:r>
              <a:rPr lang="en-US" dirty="0"/>
              <a:t> </a:t>
            </a:r>
            <a:br>
              <a:rPr lang="en-US" dirty="0"/>
            </a:br>
            <a:r>
              <a:rPr lang="en-US" sz="4000" dirty="0"/>
              <a:t>Introduction to</a:t>
            </a:r>
            <a:br>
              <a:rPr lang="en-US" dirty="0"/>
            </a:br>
            <a:r>
              <a:rPr lang="en-US" dirty="0"/>
              <a:t>						</a:t>
            </a:r>
            <a:r>
              <a:rPr lang="en-US" sz="9600" b="1" dirty="0"/>
              <a:t>Botany</a:t>
            </a:r>
          </a:p>
        </p:txBody>
      </p:sp>
    </p:spTree>
    <p:extLst>
      <p:ext uri="{BB962C8B-B14F-4D97-AF65-F5344CB8AC3E}">
        <p14:creationId xmlns:p14="http://schemas.microsoft.com/office/powerpoint/2010/main" val="40922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73154" y="1351501"/>
            <a:ext cx="4675319" cy="501747"/>
          </a:xfrm>
        </p:spPr>
        <p:txBody>
          <a:bodyPr/>
          <a:lstStyle/>
          <a:p>
            <a:r>
              <a:rPr lang="en-US" dirty="0"/>
              <a:t>Our lives are built with plants</a:t>
            </a:r>
          </a:p>
        </p:txBody>
      </p:sp>
      <p:pic>
        <p:nvPicPr>
          <p:cNvPr id="4" name="Picture 3" descr="Nominal vs. Actual Lumber Dimensions"/>
          <p:cNvPicPr>
            <a:picLocks noChangeAspect="1"/>
          </p:cNvPicPr>
          <p:nvPr/>
        </p:nvPicPr>
        <p:blipFill>
          <a:blip r:embed="rId2" cstate="email">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a:ext>
            </a:extLst>
          </a:blip>
          <a:stretch>
            <a:fillRect/>
          </a:stretch>
        </p:blipFill>
        <p:spPr>
          <a:xfrm>
            <a:off x="829559" y="3406010"/>
            <a:ext cx="3329715" cy="2554087"/>
          </a:xfrm>
          <a:prstGeom prst="rect">
            <a:avLst/>
          </a:prstGeom>
        </p:spPr>
      </p:pic>
      <p:pic>
        <p:nvPicPr>
          <p:cNvPr id="5" name="Picture 4" descr="5.1 – Introduction to Carbohydrates and Whole Grains ..."/>
          <p:cNvPicPr>
            <a:picLocks noChangeAspect="1"/>
          </p:cNvPicPr>
          <p:nvPr/>
        </p:nvPicPr>
        <p:blipFill>
          <a:blip r:embed="rId4" cstate="email">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a:ext>
            </a:extLst>
          </a:blip>
          <a:stretch>
            <a:fillRect/>
          </a:stretch>
        </p:blipFill>
        <p:spPr>
          <a:xfrm>
            <a:off x="5348475" y="373291"/>
            <a:ext cx="4772299" cy="2646707"/>
          </a:xfrm>
          <a:prstGeom prst="rect">
            <a:avLst/>
          </a:prstGeom>
        </p:spPr>
      </p:pic>
      <p:pic>
        <p:nvPicPr>
          <p:cNvPr id="7" name="Picture 6" descr="Salix lutea - Wikipedia"/>
          <p:cNvPicPr>
            <a:picLocks noChangeAspect="1"/>
          </p:cNvPicPr>
          <p:nvPr/>
        </p:nvPicPr>
        <p:blipFill>
          <a:blip r:embed="rId6" cstate="email">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a:ext>
            </a:extLst>
          </a:blip>
          <a:stretch>
            <a:fillRect/>
          </a:stretch>
        </p:blipFill>
        <p:spPr>
          <a:xfrm>
            <a:off x="8465504" y="3417348"/>
            <a:ext cx="3379783" cy="2542751"/>
          </a:xfrm>
          <a:prstGeom prst="rect">
            <a:avLst/>
          </a:prstGeom>
        </p:spPr>
      </p:pic>
      <p:pic>
        <p:nvPicPr>
          <p:cNvPr id="6" name="Picture 5" descr="Asprin Headache Pills · Free image on Pixabay"/>
          <p:cNvPicPr>
            <a:picLocks noChangeAspect="1"/>
          </p:cNvPicPr>
          <p:nvPr/>
        </p:nvPicPr>
        <p:blipFill>
          <a:blip r:embed="rId8" cstate="email">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a:ext>
            </a:extLst>
          </a:blip>
          <a:stretch>
            <a:fillRect/>
          </a:stretch>
        </p:blipFill>
        <p:spPr>
          <a:xfrm>
            <a:off x="10526475" y="4916684"/>
            <a:ext cx="1169449" cy="912129"/>
          </a:xfrm>
          <a:prstGeom prst="rect">
            <a:avLst/>
          </a:prstGeom>
        </p:spPr>
      </p:pic>
      <p:pic>
        <p:nvPicPr>
          <p:cNvPr id="8" name="Picture 7" descr="Organic cotton | The price for organic cotton in the ..."/>
          <p:cNvPicPr>
            <a:picLocks noChangeAspect="1"/>
          </p:cNvPicPr>
          <p:nvPr/>
        </p:nvPicPr>
        <p:blipFill>
          <a:blip r:embed="rId10" cstate="email">
            <a:extLst>
              <a:ext uri="{BEBA8EAE-BF5A-486C-A8C5-ECC9F3942E4B}">
                <a14:imgProps xmlns:a14="http://schemas.microsoft.com/office/drawing/2010/main">
                  <a14:imgLayer r:embed="rId11">
                    <a14:imgEffect>
                      <a14:artisticCutout/>
                    </a14:imgEffect>
                  </a14:imgLayer>
                </a14:imgProps>
              </a:ext>
              <a:ext uri="{28A0092B-C50C-407E-A947-70E740481C1C}">
                <a14:useLocalDpi xmlns:a14="http://schemas.microsoft.com/office/drawing/2010/main"/>
              </a:ext>
            </a:extLst>
          </a:blip>
          <a:stretch>
            <a:fillRect/>
          </a:stretch>
        </p:blipFill>
        <p:spPr>
          <a:xfrm>
            <a:off x="4610771" y="3407674"/>
            <a:ext cx="3403235" cy="2552425"/>
          </a:xfrm>
          <a:prstGeom prst="rect">
            <a:avLst/>
          </a:prstGeom>
        </p:spPr>
      </p:pic>
      <p:sp>
        <p:nvSpPr>
          <p:cNvPr id="13" name="Rectangle 12"/>
          <p:cNvSpPr/>
          <p:nvPr/>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as flaring: 150 miliardi di metri cubi bruciati ogni anno ..."/>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9987" y="2235994"/>
            <a:ext cx="3386832" cy="2540124"/>
          </a:xfrm>
          <a:prstGeom prst="rect">
            <a:avLst/>
          </a:prstGeom>
        </p:spPr>
      </p:pic>
      <p:pic>
        <p:nvPicPr>
          <p:cNvPr id="14" name="Picture 13" descr="Petroleum politics | | anotherthink"/>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685571" y="2299618"/>
            <a:ext cx="2857500" cy="2476500"/>
          </a:xfrm>
          <a:prstGeom prst="rect">
            <a:avLst/>
          </a:prstGeom>
        </p:spPr>
      </p:pic>
      <p:pic>
        <p:nvPicPr>
          <p:cNvPr id="15" name="Picture 14" descr="Turów Coal Mine - Wikipedia"/>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339183" y="2312869"/>
            <a:ext cx="3288015" cy="2466011"/>
          </a:xfrm>
          <a:prstGeom prst="rect">
            <a:avLst/>
          </a:prstGeom>
        </p:spPr>
      </p:pic>
    </p:spTree>
    <p:extLst>
      <p:ext uri="{BB962C8B-B14F-4D97-AF65-F5344CB8AC3E}">
        <p14:creationId xmlns:p14="http://schemas.microsoft.com/office/powerpoint/2010/main" val="312097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73154" y="1351503"/>
            <a:ext cx="4675319" cy="889420"/>
          </a:xfrm>
        </p:spPr>
        <p:txBody>
          <a:bodyPr>
            <a:normAutofit/>
          </a:bodyPr>
          <a:lstStyle/>
          <a:p>
            <a:r>
              <a:rPr lang="en-US" dirty="0"/>
              <a:t>Our lives are built with plants</a:t>
            </a:r>
          </a:p>
          <a:p>
            <a:pPr lvl="1"/>
            <a:r>
              <a:rPr lang="en-US" dirty="0"/>
              <a:t>Foundation of human culture</a:t>
            </a:r>
          </a:p>
        </p:txBody>
      </p:sp>
      <p:sp>
        <p:nvSpPr>
          <p:cNvPr id="12" name="Rectangle 11"/>
          <p:cNvSpPr/>
          <p:nvPr/>
        </p:nvSpPr>
        <p:spPr>
          <a:xfrm>
            <a:off x="6330891" y="363683"/>
            <a:ext cx="3917372" cy="4623955"/>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6557" y="2328993"/>
            <a:ext cx="6837219" cy="417368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4" y="452720"/>
            <a:ext cx="4711639" cy="596091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47960" y="418289"/>
            <a:ext cx="4711639" cy="5960919"/>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00483" y="135015"/>
            <a:ext cx="4605717" cy="68580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45809" y="294821"/>
            <a:ext cx="5136027" cy="5960919"/>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3934" y="2130744"/>
            <a:ext cx="3886201" cy="4282893"/>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1283" y="2328994"/>
            <a:ext cx="11980719" cy="3945100"/>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44731" y="383859"/>
            <a:ext cx="6227939" cy="5960919"/>
          </a:xfrm>
          <a:prstGeom prst="rect">
            <a:avLst/>
          </a:prstGeom>
          <a:blipFill>
            <a:blip r:embed="rId10"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05193" y="880175"/>
            <a:ext cx="5225045" cy="4790211"/>
          </a:xfrm>
          <a:prstGeom prst="rect">
            <a:avLst/>
          </a:prstGeom>
          <a:blipFill>
            <a:blip r:embed="rId11"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27265" y="0"/>
            <a:ext cx="10198239" cy="6858000"/>
          </a:xfrm>
          <a:prstGeom prst="rect">
            <a:avLst/>
          </a:prstGeom>
          <a:blipFill>
            <a:blip r:embed="rId1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5" grpId="0" animBg="1"/>
      <p:bldP spid="16" grpId="0" animBg="1"/>
      <p:bldP spid="17" grpId="0" animBg="1"/>
      <p:bldP spid="18" grpId="0" animBg="1"/>
      <p:bldP spid="19" grpId="0" animBg="1"/>
      <p:bldP spid="21"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5" name="Rectangle 4"/>
          <p:cNvSpPr/>
          <p:nvPr/>
        </p:nvSpPr>
        <p:spPr>
          <a:xfrm>
            <a:off x="5480928" y="1308803"/>
            <a:ext cx="5559136" cy="3616036"/>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94008" y="2155739"/>
            <a:ext cx="2746663" cy="3998055"/>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97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7" name="Rectangle 6"/>
          <p:cNvSpPr/>
          <p:nvPr/>
        </p:nvSpPr>
        <p:spPr>
          <a:xfrm>
            <a:off x="5731756" y="1335946"/>
            <a:ext cx="5559136" cy="3616036"/>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5689" y="2736477"/>
            <a:ext cx="4336473" cy="286346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18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9" name="Rectangle 8"/>
          <p:cNvSpPr/>
          <p:nvPr/>
        </p:nvSpPr>
        <p:spPr>
          <a:xfrm>
            <a:off x="725209" y="2845508"/>
            <a:ext cx="4623265" cy="3095731"/>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48845" y="1335948"/>
            <a:ext cx="5108504" cy="3704999"/>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12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11" name="Rectangle 10"/>
          <p:cNvSpPr/>
          <p:nvPr/>
        </p:nvSpPr>
        <p:spPr>
          <a:xfrm>
            <a:off x="6780186" y="452719"/>
            <a:ext cx="3150957" cy="4390872"/>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91462" y="2310448"/>
            <a:ext cx="5291129" cy="368510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6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11" name="Rectangle 10"/>
          <p:cNvSpPr/>
          <p:nvPr/>
        </p:nvSpPr>
        <p:spPr>
          <a:xfrm>
            <a:off x="6899880" y="525455"/>
            <a:ext cx="3150957" cy="43908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42282" y="2362405"/>
            <a:ext cx="2298547" cy="368510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56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11" name="Rectangle 10"/>
          <p:cNvSpPr/>
          <p:nvPr/>
        </p:nvSpPr>
        <p:spPr>
          <a:xfrm>
            <a:off x="6078683" y="1512594"/>
            <a:ext cx="5392883" cy="3350355"/>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4402" y="2840386"/>
            <a:ext cx="4509653" cy="3196735"/>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43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46113" y="1335946"/>
            <a:ext cx="4383089" cy="517303"/>
          </a:xfrm>
        </p:spPr>
        <p:txBody>
          <a:bodyPr/>
          <a:lstStyle/>
          <a:p>
            <a:r>
              <a:rPr lang="en-US" dirty="0"/>
              <a:t>Plants are interesting and fun!</a:t>
            </a:r>
          </a:p>
        </p:txBody>
      </p:sp>
      <p:sp>
        <p:nvSpPr>
          <p:cNvPr id="4" name="TextBox 3"/>
          <p:cNvSpPr txBox="1"/>
          <p:nvPr/>
        </p:nvSpPr>
        <p:spPr>
          <a:xfrm>
            <a:off x="7741624" y="5219898"/>
            <a:ext cx="4054415" cy="1169551"/>
          </a:xfrm>
          <a:prstGeom prst="rect">
            <a:avLst/>
          </a:prstGeom>
          <a:noFill/>
        </p:spPr>
        <p:txBody>
          <a:bodyPr wrap="square" rtlCol="0">
            <a:spAutoFit/>
          </a:bodyPr>
          <a:lstStyle/>
          <a:p>
            <a:r>
              <a:rPr lang="en-US" sz="1400" dirty="0"/>
              <a:t>Outdoors we are confronted everywhere with wonders; we see that the miraculous is not extraordinary, but the common mode of existence. It is our daily bread. </a:t>
            </a:r>
          </a:p>
          <a:p>
            <a:r>
              <a:rPr lang="en-US" sz="1400" dirty="0"/>
              <a:t>					–Wendell Berry</a:t>
            </a:r>
          </a:p>
        </p:txBody>
      </p:sp>
      <p:sp>
        <p:nvSpPr>
          <p:cNvPr id="11" name="Rectangle 10"/>
          <p:cNvSpPr/>
          <p:nvPr/>
        </p:nvSpPr>
        <p:spPr>
          <a:xfrm>
            <a:off x="6619011" y="1471031"/>
            <a:ext cx="4333009" cy="3350355"/>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4402" y="2840386"/>
            <a:ext cx="4509653" cy="3196735"/>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90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5" name="Content Placeholder 2">
            <a:extLst>
              <a:ext uri="{FF2B5EF4-FFF2-40B4-BE49-F238E27FC236}">
                <a16:creationId xmlns:a16="http://schemas.microsoft.com/office/drawing/2014/main" id="{2B545874-5F1D-44BE-8FA9-1D784D6A4681}"/>
              </a:ext>
            </a:extLst>
          </p:cNvPr>
          <p:cNvSpPr txBox="1">
            <a:spLocks/>
          </p:cNvSpPr>
          <p:nvPr/>
        </p:nvSpPr>
        <p:spPr>
          <a:xfrm>
            <a:off x="646112" y="1335946"/>
            <a:ext cx="4746771" cy="5173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Indicators of ecosystem function</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083" y="2271897"/>
            <a:ext cx="10158845" cy="3511945"/>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712" y="1776845"/>
            <a:ext cx="7325591" cy="474070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9499" y="1853251"/>
            <a:ext cx="6132367" cy="4599275"/>
          </a:xfrm>
          <a:prstGeom prst="rect">
            <a:avLst/>
          </a:prstGeom>
        </p:spPr>
      </p:pic>
      <p:grpSp>
        <p:nvGrpSpPr>
          <p:cNvPr id="12" name="Group 11"/>
          <p:cNvGrpSpPr/>
          <p:nvPr/>
        </p:nvGrpSpPr>
        <p:grpSpPr>
          <a:xfrm>
            <a:off x="897083" y="3826347"/>
            <a:ext cx="10773204" cy="2515467"/>
            <a:chOff x="225896" y="2776863"/>
            <a:chExt cx="10773204" cy="2515466"/>
          </a:xfrm>
        </p:grpSpPr>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896" y="2776863"/>
              <a:ext cx="3352553" cy="2515466"/>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78449" y="2776863"/>
              <a:ext cx="3931456" cy="2515466"/>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09905" y="2776863"/>
              <a:ext cx="3489195" cy="2515466"/>
            </a:xfrm>
            <a:prstGeom prst="rect">
              <a:avLst/>
            </a:prstGeom>
          </p:spPr>
        </p:pic>
      </p:grpSp>
      <p:grpSp>
        <p:nvGrpSpPr>
          <p:cNvPr id="15" name="Group 14"/>
          <p:cNvGrpSpPr/>
          <p:nvPr/>
        </p:nvGrpSpPr>
        <p:grpSpPr>
          <a:xfrm>
            <a:off x="5268193" y="997099"/>
            <a:ext cx="6372461" cy="2831355"/>
            <a:chOff x="5268190" y="997097"/>
            <a:chExt cx="6372461" cy="2831354"/>
          </a:xfrm>
        </p:grpSpPr>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21588" y="1002286"/>
              <a:ext cx="2119063" cy="2824059"/>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8190" y="997097"/>
              <a:ext cx="4253397" cy="2831354"/>
            </a:xfrm>
            <a:prstGeom prst="rect">
              <a:avLst/>
            </a:prstGeom>
          </p:spPr>
        </p:pic>
      </p:grpSp>
    </p:spTree>
    <p:extLst>
      <p:ext uri="{BB962C8B-B14F-4D97-AF65-F5344CB8AC3E}">
        <p14:creationId xmlns:p14="http://schemas.microsoft.com/office/powerpoint/2010/main" val="27721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BD30-0A96-43F7-BC4E-5A231123BEC3}"/>
              </a:ext>
            </a:extLst>
          </p:cNvPr>
          <p:cNvSpPr>
            <a:spLocks noGrp="1"/>
          </p:cNvSpPr>
          <p:nvPr>
            <p:ph type="ctrTitle"/>
          </p:nvPr>
        </p:nvSpPr>
        <p:spPr>
          <a:xfrm>
            <a:off x="837841" y="333377"/>
            <a:ext cx="10658835" cy="5305427"/>
          </a:xfrm>
        </p:spPr>
        <p:txBody>
          <a:bodyPr/>
          <a:lstStyle/>
          <a:p>
            <a:r>
              <a:rPr lang="en-US" b="1" dirty="0"/>
              <a:t>Botanical Implications</a:t>
            </a:r>
            <a:br>
              <a:rPr lang="en-US" dirty="0"/>
            </a:br>
            <a:r>
              <a:rPr lang="en-US" sz="4800" dirty="0"/>
              <a:t>on the meaning of life, the world, and everything in it</a:t>
            </a:r>
            <a:br>
              <a:rPr lang="en-US" dirty="0"/>
            </a:br>
            <a:endParaRPr lang="en-US" dirty="0"/>
          </a:p>
        </p:txBody>
      </p:sp>
    </p:spTree>
    <p:extLst>
      <p:ext uri="{BB962C8B-B14F-4D97-AF65-F5344CB8AC3E}">
        <p14:creationId xmlns:p14="http://schemas.microsoft.com/office/powerpoint/2010/main" val="75436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4707FE-EADE-4216-B043-D2393D670C82}"/>
              </a:ext>
            </a:extLst>
          </p:cNvPr>
          <p:cNvSpPr>
            <a:spLocks noGrp="1"/>
          </p:cNvSpPr>
          <p:nvPr>
            <p:ph type="title"/>
          </p:nvPr>
        </p:nvSpPr>
        <p:spPr/>
        <p:txBody>
          <a:bodyPr/>
          <a:lstStyle/>
          <a:p>
            <a:r>
              <a:rPr lang="en-US" dirty="0"/>
              <a:t>What are plants?</a:t>
            </a:r>
          </a:p>
        </p:txBody>
      </p:sp>
      <p:sp>
        <p:nvSpPr>
          <p:cNvPr id="5" name="Content Placeholder 2">
            <a:extLst>
              <a:ext uri="{FF2B5EF4-FFF2-40B4-BE49-F238E27FC236}">
                <a16:creationId xmlns:a16="http://schemas.microsoft.com/office/drawing/2014/main" id="{AC042D27-DC86-418A-8BD4-AEA0C132B05F}"/>
              </a:ext>
            </a:extLst>
          </p:cNvPr>
          <p:cNvSpPr>
            <a:spLocks noGrp="1"/>
          </p:cNvSpPr>
          <p:nvPr>
            <p:ph idx="1"/>
          </p:nvPr>
        </p:nvSpPr>
        <p:spPr>
          <a:xfrm>
            <a:off x="978621" y="1595719"/>
            <a:ext cx="5359835" cy="1781327"/>
          </a:xfrm>
        </p:spPr>
        <p:txBody>
          <a:bodyPr/>
          <a:lstStyle/>
          <a:p>
            <a:r>
              <a:rPr lang="en-US" dirty="0"/>
              <a:t>Eukaryotic organisms that are:</a:t>
            </a:r>
          </a:p>
          <a:p>
            <a:pPr lvl="1"/>
            <a:r>
              <a:rPr lang="en-US" dirty="0"/>
              <a:t>(Mainly) multicellular</a:t>
            </a:r>
          </a:p>
          <a:p>
            <a:pPr lvl="1"/>
            <a:r>
              <a:rPr lang="en-US" dirty="0"/>
              <a:t>(Mostly) photosynthetic</a:t>
            </a:r>
          </a:p>
          <a:p>
            <a:pPr lvl="1"/>
            <a:r>
              <a:rPr lang="en-US" dirty="0"/>
              <a:t>(Traditionally) in the Kingdom </a:t>
            </a:r>
            <a:r>
              <a:rPr lang="en-US" b="1" dirty="0"/>
              <a:t>Plantae</a:t>
            </a:r>
            <a:endParaRPr lang="en-US" dirty="0"/>
          </a:p>
          <a:p>
            <a:endParaRPr lang="en-US" dirty="0"/>
          </a:p>
        </p:txBody>
      </p:sp>
    </p:spTree>
    <p:extLst>
      <p:ext uri="{BB962C8B-B14F-4D97-AF65-F5344CB8AC3E}">
        <p14:creationId xmlns:p14="http://schemas.microsoft.com/office/powerpoint/2010/main" val="201621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4707FE-EADE-4216-B043-D2393D670C82}"/>
              </a:ext>
            </a:extLst>
          </p:cNvPr>
          <p:cNvSpPr>
            <a:spLocks noGrp="1"/>
          </p:cNvSpPr>
          <p:nvPr>
            <p:ph type="title"/>
          </p:nvPr>
        </p:nvSpPr>
        <p:spPr/>
        <p:txBody>
          <a:bodyPr/>
          <a:lstStyle/>
          <a:p>
            <a:r>
              <a:rPr lang="en-US" dirty="0"/>
              <a:t>What are plants?</a:t>
            </a:r>
          </a:p>
        </p:txBody>
      </p:sp>
      <p:sp>
        <p:nvSpPr>
          <p:cNvPr id="7" name="Rectangle 6"/>
          <p:cNvSpPr/>
          <p:nvPr/>
        </p:nvSpPr>
        <p:spPr>
          <a:xfrm>
            <a:off x="6224157" y="1176719"/>
            <a:ext cx="2680855" cy="2358736"/>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05012" y="1176719"/>
            <a:ext cx="2680855" cy="2358736"/>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05012" y="3535455"/>
            <a:ext cx="2680855" cy="2358736"/>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24157" y="3535455"/>
            <a:ext cx="2680855" cy="2358736"/>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43304" y="3535455"/>
            <a:ext cx="2680855" cy="2358736"/>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030380" y="3368336"/>
            <a:ext cx="2348347" cy="2677493"/>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t="16128" b="13373"/>
          <a:stretch/>
        </p:blipFill>
        <p:spPr>
          <a:xfrm>
            <a:off x="3543304" y="1176723"/>
            <a:ext cx="2680855" cy="2360111"/>
          </a:xfrm>
          <a:prstGeom prst="rect">
            <a:avLst/>
          </a:prstGeom>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6233" y="1173193"/>
            <a:ext cx="2677067" cy="2364812"/>
          </a:xfrm>
          <a:prstGeom prst="rect">
            <a:avLst/>
          </a:prstGeom>
        </p:spPr>
      </p:pic>
    </p:spTree>
    <p:extLst>
      <p:ext uri="{BB962C8B-B14F-4D97-AF65-F5344CB8AC3E}">
        <p14:creationId xmlns:p14="http://schemas.microsoft.com/office/powerpoint/2010/main" val="330376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07FE-EADE-4216-B043-D2393D670C82}"/>
              </a:ext>
            </a:extLst>
          </p:cNvPr>
          <p:cNvSpPr>
            <a:spLocks noGrp="1"/>
          </p:cNvSpPr>
          <p:nvPr>
            <p:ph type="title"/>
          </p:nvPr>
        </p:nvSpPr>
        <p:spPr>
          <a:xfrm>
            <a:off x="646112" y="452718"/>
            <a:ext cx="9404723" cy="782791"/>
          </a:xfrm>
        </p:spPr>
        <p:txBody>
          <a:bodyPr/>
          <a:lstStyle/>
          <a:p>
            <a:r>
              <a:rPr lang="en-US" dirty="0"/>
              <a:t>Classification of Life</a:t>
            </a:r>
          </a:p>
        </p:txBody>
      </p:sp>
      <p:sp>
        <p:nvSpPr>
          <p:cNvPr id="3" name="Content Placeholder 2">
            <a:extLst>
              <a:ext uri="{FF2B5EF4-FFF2-40B4-BE49-F238E27FC236}">
                <a16:creationId xmlns:a16="http://schemas.microsoft.com/office/drawing/2014/main" id="{AC042D27-DC86-418A-8BD4-AEA0C132B05F}"/>
              </a:ext>
            </a:extLst>
          </p:cNvPr>
          <p:cNvSpPr>
            <a:spLocks noGrp="1"/>
          </p:cNvSpPr>
          <p:nvPr>
            <p:ph idx="1"/>
          </p:nvPr>
        </p:nvSpPr>
        <p:spPr>
          <a:xfrm>
            <a:off x="707849" y="1253340"/>
            <a:ext cx="3593379" cy="489184"/>
          </a:xfrm>
        </p:spPr>
        <p:txBody>
          <a:bodyPr/>
          <a:lstStyle/>
          <a:p>
            <a:r>
              <a:rPr lang="en-US" dirty="0"/>
              <a:t>Taxonomy</a:t>
            </a:r>
          </a:p>
        </p:txBody>
      </p:sp>
      <p:grpSp>
        <p:nvGrpSpPr>
          <p:cNvPr id="21" name="Group 20"/>
          <p:cNvGrpSpPr/>
          <p:nvPr/>
        </p:nvGrpSpPr>
        <p:grpSpPr>
          <a:xfrm rot="10800000">
            <a:off x="5803248" y="1247132"/>
            <a:ext cx="6092463" cy="5307927"/>
            <a:chOff x="5747112" y="1093689"/>
            <a:chExt cx="6092462" cy="5307926"/>
          </a:xfrm>
        </p:grpSpPr>
        <p:sp>
          <p:nvSpPr>
            <p:cNvPr id="10" name="Trapezoid 9"/>
            <p:cNvSpPr/>
            <p:nvPr/>
          </p:nvSpPr>
          <p:spPr>
            <a:xfrm>
              <a:off x="8453712" y="1093689"/>
              <a:ext cx="741218" cy="623455"/>
            </a:xfrm>
            <a:prstGeom prst="trapezoid">
              <a:avLst>
                <a:gd name="adj" fmla="val 141944"/>
              </a:avLst>
            </a:prstGeom>
            <a:gradFill flip="none" rotWithShape="1">
              <a:gsLst>
                <a:gs pos="0">
                  <a:srgbClr val="7030A0">
                    <a:alpha val="30000"/>
                  </a:srgbClr>
                </a:gs>
                <a:gs pos="74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8050356" y="1861802"/>
              <a:ext cx="1537854" cy="623455"/>
            </a:xfrm>
            <a:prstGeom prst="trapezoid">
              <a:avLst>
                <a:gd name="adj" fmla="val 57500"/>
              </a:avLst>
            </a:prstGeom>
            <a:gradFill flip="none" rotWithShape="1">
              <a:gsLst>
                <a:gs pos="0">
                  <a:srgbClr val="333399">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7597807" y="2629915"/>
              <a:ext cx="2453028" cy="623455"/>
            </a:xfrm>
            <a:prstGeom prst="trapezoid">
              <a:avLst>
                <a:gd name="adj" fmla="val 57500"/>
              </a:avLst>
            </a:prstGeom>
            <a:gradFill flip="none" rotWithShape="1">
              <a:gsLst>
                <a:gs pos="0">
                  <a:srgbClr val="0070C0">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7133359" y="3420441"/>
              <a:ext cx="3361459" cy="623455"/>
            </a:xfrm>
            <a:prstGeom prst="trapezoid">
              <a:avLst>
                <a:gd name="adj" fmla="val 57500"/>
              </a:avLst>
            </a:prstGeom>
            <a:gradFill flip="none" rotWithShape="1">
              <a:gsLst>
                <a:gs pos="0">
                  <a:srgbClr val="00B050">
                    <a:alpha val="20000"/>
                  </a:srgb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5747112" y="5778160"/>
              <a:ext cx="6092462" cy="623455"/>
            </a:xfrm>
            <a:prstGeom prst="trapezoid">
              <a:avLst>
                <a:gd name="adj" fmla="val 57500"/>
              </a:avLst>
            </a:prstGeom>
            <a:gradFill flip="none" rotWithShape="1">
              <a:gsLst>
                <a:gs pos="0">
                  <a:srgbClr val="FF0000">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6199909" y="4987634"/>
              <a:ext cx="5167745" cy="623455"/>
            </a:xfrm>
            <a:prstGeom prst="trapezoid">
              <a:avLst>
                <a:gd name="adj" fmla="val 57500"/>
              </a:avLst>
            </a:prstGeom>
            <a:gradFill flip="none" rotWithShape="1">
              <a:gsLst>
                <a:gs pos="0">
                  <a:srgbClr val="FFC000">
                    <a:alpha val="20000"/>
                  </a:srgb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6661909" y="4210967"/>
              <a:ext cx="4279718" cy="623455"/>
            </a:xfrm>
            <a:prstGeom prst="trapezoid">
              <a:avLst>
                <a:gd name="adj" fmla="val 57500"/>
              </a:avLst>
            </a:prstGeom>
            <a:gradFill flip="none" rotWithShape="1">
              <a:gsLst>
                <a:gs pos="0">
                  <a:srgbClr val="FFFF00">
                    <a:alpha val="20000"/>
                  </a:srgbClr>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806044" y="1367941"/>
            <a:ext cx="2065455" cy="5022745"/>
            <a:chOff x="7806040" y="1367939"/>
            <a:chExt cx="2065455" cy="5022743"/>
          </a:xfrm>
        </p:grpSpPr>
        <p:sp>
          <p:nvSpPr>
            <p:cNvPr id="46" name="TextBox 45"/>
            <p:cNvSpPr txBox="1"/>
            <p:nvPr/>
          </p:nvSpPr>
          <p:spPr>
            <a:xfrm>
              <a:off x="7846579" y="1367939"/>
              <a:ext cx="2024916" cy="369332"/>
            </a:xfrm>
            <a:prstGeom prst="rect">
              <a:avLst/>
            </a:prstGeom>
            <a:noFill/>
          </p:spPr>
          <p:txBody>
            <a:bodyPr wrap="square" rtlCol="0">
              <a:spAutoFit/>
            </a:bodyPr>
            <a:lstStyle/>
            <a:p>
              <a:pPr algn="ctr"/>
              <a:r>
                <a:rPr lang="en-US" dirty="0"/>
                <a:t>Kingdom</a:t>
              </a:r>
            </a:p>
          </p:txBody>
        </p:sp>
        <p:sp>
          <p:nvSpPr>
            <p:cNvPr id="61" name="TextBox 60"/>
            <p:cNvSpPr txBox="1"/>
            <p:nvPr/>
          </p:nvSpPr>
          <p:spPr>
            <a:xfrm>
              <a:off x="7837017" y="2918921"/>
              <a:ext cx="2024916" cy="369332"/>
            </a:xfrm>
            <a:prstGeom prst="rect">
              <a:avLst/>
            </a:prstGeom>
            <a:noFill/>
          </p:spPr>
          <p:txBody>
            <a:bodyPr wrap="square" rtlCol="0">
              <a:spAutoFit/>
            </a:bodyPr>
            <a:lstStyle/>
            <a:p>
              <a:pPr algn="ctr"/>
              <a:r>
                <a:rPr lang="en-US" dirty="0"/>
                <a:t>Class</a:t>
              </a:r>
            </a:p>
          </p:txBody>
        </p:sp>
        <p:sp>
          <p:nvSpPr>
            <p:cNvPr id="62" name="TextBox 61"/>
            <p:cNvSpPr txBox="1"/>
            <p:nvPr/>
          </p:nvSpPr>
          <p:spPr>
            <a:xfrm>
              <a:off x="7806040" y="3709448"/>
              <a:ext cx="2024916" cy="369332"/>
            </a:xfrm>
            <a:prstGeom prst="rect">
              <a:avLst/>
            </a:prstGeom>
            <a:noFill/>
          </p:spPr>
          <p:txBody>
            <a:bodyPr wrap="square" rtlCol="0">
              <a:spAutoFit/>
            </a:bodyPr>
            <a:lstStyle/>
            <a:p>
              <a:pPr algn="ctr"/>
              <a:r>
                <a:rPr lang="en-US" dirty="0"/>
                <a:t>Order</a:t>
              </a:r>
            </a:p>
          </p:txBody>
        </p:sp>
        <p:sp>
          <p:nvSpPr>
            <p:cNvPr id="67" name="TextBox 66"/>
            <p:cNvSpPr txBox="1"/>
            <p:nvPr/>
          </p:nvSpPr>
          <p:spPr>
            <a:xfrm>
              <a:off x="7816272" y="4520392"/>
              <a:ext cx="2024916" cy="369332"/>
            </a:xfrm>
            <a:prstGeom prst="rect">
              <a:avLst/>
            </a:prstGeom>
            <a:noFill/>
          </p:spPr>
          <p:txBody>
            <a:bodyPr wrap="square" rtlCol="0">
              <a:spAutoFit/>
            </a:bodyPr>
            <a:lstStyle/>
            <a:p>
              <a:pPr algn="ctr"/>
              <a:r>
                <a:rPr lang="en-US" dirty="0"/>
                <a:t>Family</a:t>
              </a:r>
            </a:p>
          </p:txBody>
        </p:sp>
        <p:sp>
          <p:nvSpPr>
            <p:cNvPr id="77" name="TextBox 76"/>
            <p:cNvSpPr txBox="1"/>
            <p:nvPr/>
          </p:nvSpPr>
          <p:spPr>
            <a:xfrm>
              <a:off x="7828593" y="5245674"/>
              <a:ext cx="2024916" cy="369332"/>
            </a:xfrm>
            <a:prstGeom prst="rect">
              <a:avLst/>
            </a:prstGeom>
            <a:noFill/>
          </p:spPr>
          <p:txBody>
            <a:bodyPr wrap="square" rtlCol="0">
              <a:spAutoFit/>
            </a:bodyPr>
            <a:lstStyle/>
            <a:p>
              <a:pPr algn="ctr"/>
              <a:r>
                <a:rPr lang="en-US" dirty="0"/>
                <a:t>Genus</a:t>
              </a:r>
            </a:p>
          </p:txBody>
        </p:sp>
        <p:sp>
          <p:nvSpPr>
            <p:cNvPr id="78" name="TextBox 77"/>
            <p:cNvSpPr txBox="1"/>
            <p:nvPr/>
          </p:nvSpPr>
          <p:spPr>
            <a:xfrm>
              <a:off x="7806040" y="6021350"/>
              <a:ext cx="2024916" cy="369332"/>
            </a:xfrm>
            <a:prstGeom prst="rect">
              <a:avLst/>
            </a:prstGeom>
            <a:noFill/>
          </p:spPr>
          <p:txBody>
            <a:bodyPr wrap="square" rtlCol="0">
              <a:spAutoFit/>
            </a:bodyPr>
            <a:lstStyle/>
            <a:p>
              <a:pPr algn="ctr"/>
              <a:r>
                <a:rPr lang="en-US" dirty="0"/>
                <a:t>Species</a:t>
              </a:r>
            </a:p>
          </p:txBody>
        </p:sp>
        <p:sp>
          <p:nvSpPr>
            <p:cNvPr id="79" name="TextBox 78"/>
            <p:cNvSpPr txBox="1"/>
            <p:nvPr/>
          </p:nvSpPr>
          <p:spPr>
            <a:xfrm>
              <a:off x="7846579" y="2118115"/>
              <a:ext cx="2024916" cy="369332"/>
            </a:xfrm>
            <a:prstGeom prst="rect">
              <a:avLst/>
            </a:prstGeom>
            <a:noFill/>
          </p:spPr>
          <p:txBody>
            <a:bodyPr wrap="square" rtlCol="0">
              <a:spAutoFit/>
            </a:bodyPr>
            <a:lstStyle/>
            <a:p>
              <a:pPr algn="ctr"/>
              <a:r>
                <a:rPr lang="en-US" dirty="0"/>
                <a:t>Phylum</a:t>
              </a:r>
            </a:p>
          </p:txBody>
        </p:sp>
      </p:grpSp>
      <p:grpSp>
        <p:nvGrpSpPr>
          <p:cNvPr id="5" name="Group 4"/>
          <p:cNvGrpSpPr/>
          <p:nvPr/>
        </p:nvGrpSpPr>
        <p:grpSpPr>
          <a:xfrm>
            <a:off x="3946807" y="1257164"/>
            <a:ext cx="2024916" cy="5170832"/>
            <a:chOff x="3946807" y="1257164"/>
            <a:chExt cx="2024916" cy="5170831"/>
          </a:xfrm>
        </p:grpSpPr>
        <p:sp>
          <p:nvSpPr>
            <p:cNvPr id="4" name="Up-Down Arrow 3"/>
            <p:cNvSpPr/>
            <p:nvPr/>
          </p:nvSpPr>
          <p:spPr>
            <a:xfrm>
              <a:off x="4709099" y="1737271"/>
              <a:ext cx="500332" cy="4284080"/>
            </a:xfrm>
            <a:prstGeom prst="upDownArrow">
              <a:avLst/>
            </a:prstGeom>
            <a:blipFill dpi="0" rotWithShape="1">
              <a:blip r:embed="rId2">
                <a:alphaModFix amt="40000"/>
              </a:blip>
              <a:srcRect/>
              <a:stretch>
                <a:fillRect/>
              </a:stretch>
            </a:blip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3946807" y="1257164"/>
              <a:ext cx="2024916" cy="369332"/>
            </a:xfrm>
            <a:prstGeom prst="rect">
              <a:avLst/>
            </a:prstGeom>
            <a:noFill/>
          </p:spPr>
          <p:txBody>
            <a:bodyPr wrap="square" rtlCol="0">
              <a:spAutoFit/>
            </a:bodyPr>
            <a:lstStyle/>
            <a:p>
              <a:pPr algn="ctr"/>
              <a:r>
                <a:rPr lang="en-US" dirty="0"/>
                <a:t>Very General</a:t>
              </a:r>
            </a:p>
          </p:txBody>
        </p:sp>
        <p:sp>
          <p:nvSpPr>
            <p:cNvPr id="100" name="TextBox 99"/>
            <p:cNvSpPr txBox="1"/>
            <p:nvPr/>
          </p:nvSpPr>
          <p:spPr>
            <a:xfrm>
              <a:off x="3946807" y="6058663"/>
              <a:ext cx="2024916" cy="369332"/>
            </a:xfrm>
            <a:prstGeom prst="rect">
              <a:avLst/>
            </a:prstGeom>
            <a:noFill/>
          </p:spPr>
          <p:txBody>
            <a:bodyPr wrap="square" rtlCol="0">
              <a:spAutoFit/>
            </a:bodyPr>
            <a:lstStyle/>
            <a:p>
              <a:pPr algn="ctr"/>
              <a:r>
                <a:rPr lang="en-US" dirty="0"/>
                <a:t>Very Specific</a:t>
              </a:r>
            </a:p>
          </p:txBody>
        </p:sp>
      </p:grpSp>
      <p:grpSp>
        <p:nvGrpSpPr>
          <p:cNvPr id="7" name="Group 6"/>
          <p:cNvGrpSpPr/>
          <p:nvPr/>
        </p:nvGrpSpPr>
        <p:grpSpPr>
          <a:xfrm>
            <a:off x="1014237" y="2814322"/>
            <a:ext cx="3442987" cy="1389603"/>
            <a:chOff x="1010639" y="2550676"/>
            <a:chExt cx="3442987" cy="1389604"/>
          </a:xfrm>
        </p:grpSpPr>
        <p:sp>
          <p:nvSpPr>
            <p:cNvPr id="90" name="Content Placeholder 2">
              <a:extLst>
                <a:ext uri="{FF2B5EF4-FFF2-40B4-BE49-F238E27FC236}">
                  <a16:creationId xmlns:a16="http://schemas.microsoft.com/office/drawing/2014/main" id="{AC042D27-DC86-418A-8BD4-AEA0C132B05F}"/>
                </a:ext>
              </a:extLst>
            </p:cNvPr>
            <p:cNvSpPr txBox="1">
              <a:spLocks/>
            </p:cNvSpPr>
            <p:nvPr/>
          </p:nvSpPr>
          <p:spPr>
            <a:xfrm>
              <a:off x="1010639" y="2550676"/>
              <a:ext cx="3442987" cy="4424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1"/>
              <a:r>
                <a:rPr lang="en-US" dirty="0"/>
                <a:t>Latin binomial</a:t>
              </a:r>
            </a:p>
          </p:txBody>
        </p:sp>
        <p:sp>
          <p:nvSpPr>
            <p:cNvPr id="101" name="TextBox 100"/>
            <p:cNvSpPr txBox="1"/>
            <p:nvPr/>
          </p:nvSpPr>
          <p:spPr>
            <a:xfrm>
              <a:off x="1314168" y="3478615"/>
              <a:ext cx="2425646" cy="461665"/>
            </a:xfrm>
            <a:prstGeom prst="rect">
              <a:avLst/>
            </a:prstGeom>
            <a:noFill/>
          </p:spPr>
          <p:txBody>
            <a:bodyPr wrap="square" rtlCol="0">
              <a:spAutoFit/>
            </a:bodyPr>
            <a:lstStyle/>
            <a:p>
              <a:r>
                <a:rPr lang="en-US" sz="2400" i="1" dirty="0"/>
                <a:t>Genus species</a:t>
              </a:r>
            </a:p>
          </p:txBody>
        </p:sp>
      </p:grpSp>
      <p:sp>
        <p:nvSpPr>
          <p:cNvPr id="102" name="Content Placeholder 2">
            <a:extLst>
              <a:ext uri="{FF2B5EF4-FFF2-40B4-BE49-F238E27FC236}">
                <a16:creationId xmlns:a16="http://schemas.microsoft.com/office/drawing/2014/main" id="{AC042D27-DC86-418A-8BD4-AEA0C132B05F}"/>
              </a:ext>
            </a:extLst>
          </p:cNvPr>
          <p:cNvSpPr txBox="1">
            <a:spLocks/>
          </p:cNvSpPr>
          <p:nvPr/>
        </p:nvSpPr>
        <p:spPr>
          <a:xfrm>
            <a:off x="1014237" y="1626497"/>
            <a:ext cx="3593379" cy="17541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Name, describe, classify</a:t>
            </a:r>
          </a:p>
          <a:p>
            <a:r>
              <a:rPr lang="en-US" dirty="0"/>
              <a:t>Rank-based system</a:t>
            </a:r>
          </a:p>
          <a:p>
            <a:pPr lvl="1"/>
            <a:r>
              <a:rPr lang="en-US" dirty="0"/>
              <a:t>Linnaeus</a:t>
            </a:r>
          </a:p>
        </p:txBody>
      </p:sp>
    </p:spTree>
    <p:extLst>
      <p:ext uri="{BB962C8B-B14F-4D97-AF65-F5344CB8AC3E}">
        <p14:creationId xmlns:p14="http://schemas.microsoft.com/office/powerpoint/2010/main" val="298944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rot="10800000">
            <a:off x="5796076" y="1270944"/>
            <a:ext cx="6092463" cy="5307927"/>
            <a:chOff x="5747112" y="1093689"/>
            <a:chExt cx="6092462" cy="5307926"/>
          </a:xfrm>
        </p:grpSpPr>
        <p:sp>
          <p:nvSpPr>
            <p:cNvPr id="10" name="Trapezoid 9"/>
            <p:cNvSpPr/>
            <p:nvPr/>
          </p:nvSpPr>
          <p:spPr>
            <a:xfrm>
              <a:off x="8453712" y="1093689"/>
              <a:ext cx="741218" cy="623455"/>
            </a:xfrm>
            <a:prstGeom prst="trapezoid">
              <a:avLst>
                <a:gd name="adj" fmla="val 141944"/>
              </a:avLst>
            </a:prstGeom>
            <a:gradFill flip="none" rotWithShape="1">
              <a:gsLst>
                <a:gs pos="0">
                  <a:srgbClr val="7030A0">
                    <a:alpha val="30000"/>
                  </a:srgbClr>
                </a:gs>
                <a:gs pos="74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8050356" y="1861802"/>
              <a:ext cx="1537854" cy="623455"/>
            </a:xfrm>
            <a:prstGeom prst="trapezoid">
              <a:avLst>
                <a:gd name="adj" fmla="val 57500"/>
              </a:avLst>
            </a:prstGeom>
            <a:gradFill flip="none" rotWithShape="1">
              <a:gsLst>
                <a:gs pos="0">
                  <a:srgbClr val="333399">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7597807" y="2629915"/>
              <a:ext cx="2453028" cy="623455"/>
            </a:xfrm>
            <a:prstGeom prst="trapezoid">
              <a:avLst>
                <a:gd name="adj" fmla="val 57500"/>
              </a:avLst>
            </a:prstGeom>
            <a:gradFill flip="none" rotWithShape="1">
              <a:gsLst>
                <a:gs pos="0">
                  <a:srgbClr val="0070C0">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7133359" y="3420441"/>
              <a:ext cx="3361459" cy="623455"/>
            </a:xfrm>
            <a:prstGeom prst="trapezoid">
              <a:avLst>
                <a:gd name="adj" fmla="val 57500"/>
              </a:avLst>
            </a:prstGeom>
            <a:gradFill flip="none" rotWithShape="1">
              <a:gsLst>
                <a:gs pos="0">
                  <a:srgbClr val="00B050">
                    <a:alpha val="20000"/>
                  </a:srgb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5747112" y="5778160"/>
              <a:ext cx="6092462" cy="623455"/>
            </a:xfrm>
            <a:prstGeom prst="trapezoid">
              <a:avLst>
                <a:gd name="adj" fmla="val 57500"/>
              </a:avLst>
            </a:prstGeom>
            <a:gradFill flip="none" rotWithShape="1">
              <a:gsLst>
                <a:gs pos="0">
                  <a:srgbClr val="FF0000">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6199909" y="4987634"/>
              <a:ext cx="5167745" cy="623455"/>
            </a:xfrm>
            <a:prstGeom prst="trapezoid">
              <a:avLst>
                <a:gd name="adj" fmla="val 57500"/>
              </a:avLst>
            </a:prstGeom>
            <a:gradFill flip="none" rotWithShape="1">
              <a:gsLst>
                <a:gs pos="0">
                  <a:srgbClr val="FFC000">
                    <a:alpha val="20000"/>
                  </a:srgb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6661909" y="4210967"/>
              <a:ext cx="4279718" cy="623455"/>
            </a:xfrm>
            <a:prstGeom prst="trapezoid">
              <a:avLst>
                <a:gd name="adj" fmla="val 57500"/>
              </a:avLst>
            </a:prstGeom>
            <a:gradFill flip="none" rotWithShape="1">
              <a:gsLst>
                <a:gs pos="0">
                  <a:srgbClr val="FFFF00">
                    <a:alpha val="20000"/>
                  </a:srgbClr>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74537" y="6056321"/>
            <a:ext cx="658727" cy="406707"/>
          </a:xfrm>
          <a:prstGeom prst="rect">
            <a:avLst/>
          </a:prstGeom>
        </p:spPr>
      </p:pic>
      <p:grpSp>
        <p:nvGrpSpPr>
          <p:cNvPr id="84" name="Group 83"/>
          <p:cNvGrpSpPr/>
          <p:nvPr/>
        </p:nvGrpSpPr>
        <p:grpSpPr>
          <a:xfrm>
            <a:off x="8122617" y="5231258"/>
            <a:ext cx="1459280" cy="520609"/>
            <a:chOff x="6595452" y="5186562"/>
            <a:chExt cx="1459280" cy="520609"/>
          </a:xfrm>
        </p:grpSpPr>
        <p:pic>
          <p:nvPicPr>
            <p:cNvPr id="25" name="Picture 24"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5452" y="5243512"/>
              <a:ext cx="658727" cy="406707"/>
            </a:xfrm>
            <a:prstGeom prst="rect">
              <a:avLst/>
            </a:prstGeom>
          </p:spPr>
        </p:pic>
        <p:pic>
          <p:nvPicPr>
            <p:cNvPr id="26" name="Picture 2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94719" y="5186562"/>
              <a:ext cx="760013" cy="520609"/>
            </a:xfrm>
            <a:prstGeom prst="rect">
              <a:avLst/>
            </a:prstGeom>
          </p:spPr>
        </p:pic>
      </p:grpSp>
      <p:grpSp>
        <p:nvGrpSpPr>
          <p:cNvPr id="85" name="Group 84"/>
          <p:cNvGrpSpPr/>
          <p:nvPr/>
        </p:nvGrpSpPr>
        <p:grpSpPr>
          <a:xfrm>
            <a:off x="7775271" y="4436236"/>
            <a:ext cx="1817721" cy="536205"/>
            <a:chOff x="6248102" y="4391541"/>
            <a:chExt cx="1817721" cy="536205"/>
          </a:xfrm>
        </p:grpSpPr>
        <p:pic>
          <p:nvPicPr>
            <p:cNvPr id="27" name="Picture 26"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48102" y="4465362"/>
              <a:ext cx="658727" cy="406707"/>
            </a:xfrm>
            <a:prstGeom prst="rect">
              <a:avLst/>
            </a:prstGeom>
          </p:spPr>
        </p:pic>
        <p:pic>
          <p:nvPicPr>
            <p:cNvPr id="30" name="Picture 2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5313" y="4391541"/>
              <a:ext cx="636975" cy="508519"/>
            </a:xfrm>
            <a:prstGeom prst="rect">
              <a:avLst/>
            </a:prstGeom>
          </p:spPr>
        </p:pic>
        <p:pic>
          <p:nvPicPr>
            <p:cNvPr id="31" name="Picture 30"/>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21575" y="4450870"/>
              <a:ext cx="344248" cy="476876"/>
            </a:xfrm>
            <a:prstGeom prst="rect">
              <a:avLst/>
            </a:prstGeom>
          </p:spPr>
        </p:pic>
      </p:grpSp>
      <p:grpSp>
        <p:nvGrpSpPr>
          <p:cNvPr id="86" name="Group 85"/>
          <p:cNvGrpSpPr/>
          <p:nvPr/>
        </p:nvGrpSpPr>
        <p:grpSpPr>
          <a:xfrm>
            <a:off x="7336051" y="3614548"/>
            <a:ext cx="3009495" cy="561975"/>
            <a:chOff x="5808883" y="3569853"/>
            <a:chExt cx="3009494" cy="561975"/>
          </a:xfrm>
        </p:grpSpPr>
        <p:pic>
          <p:nvPicPr>
            <p:cNvPr id="32" name="Picture 31"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08883" y="3680443"/>
              <a:ext cx="658727" cy="406707"/>
            </a:xfrm>
            <a:prstGeom prst="rect">
              <a:avLst/>
            </a:prstGeom>
          </p:spPr>
        </p:pic>
        <p:pic>
          <p:nvPicPr>
            <p:cNvPr id="36" name="Picture 35"/>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06195" y="3716426"/>
              <a:ext cx="435430" cy="313043"/>
            </a:xfrm>
            <a:prstGeom prst="rect">
              <a:avLst/>
            </a:prstGeom>
          </p:spPr>
        </p:pic>
        <p:pic>
          <p:nvPicPr>
            <p:cNvPr id="37" name="Picture 36"/>
            <p:cNvPicPr>
              <a:picLocks noChangeAspect="1"/>
            </p:cNvPicPr>
            <p:nvPr/>
          </p:nvPicPr>
          <p:blipFill>
            <a:blip r:embed="rId7" cstate="email">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7790271" y="3635378"/>
              <a:ext cx="1028106" cy="473932"/>
            </a:xfrm>
            <a:prstGeom prst="rect">
              <a:avLst/>
            </a:prstGeom>
          </p:spPr>
        </p:pic>
        <p:pic>
          <p:nvPicPr>
            <p:cNvPr id="38" name="Picture 37"/>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3801" y="3569853"/>
              <a:ext cx="561975" cy="561975"/>
            </a:xfrm>
            <a:prstGeom prst="rect">
              <a:avLst/>
            </a:prstGeom>
          </p:spPr>
        </p:pic>
      </p:grpSp>
      <p:grpSp>
        <p:nvGrpSpPr>
          <p:cNvPr id="87" name="Group 86"/>
          <p:cNvGrpSpPr/>
          <p:nvPr/>
        </p:nvGrpSpPr>
        <p:grpSpPr>
          <a:xfrm>
            <a:off x="6858068" y="2835208"/>
            <a:ext cx="3811919" cy="580519"/>
            <a:chOff x="5330900" y="2790512"/>
            <a:chExt cx="3811918" cy="580519"/>
          </a:xfrm>
        </p:grpSpPr>
        <p:pic>
          <p:nvPicPr>
            <p:cNvPr id="39" name="Picture 38"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0900" y="2875460"/>
              <a:ext cx="658727" cy="406707"/>
            </a:xfrm>
            <a:prstGeom prst="rect">
              <a:avLst/>
            </a:prstGeom>
          </p:spPr>
        </p:pic>
        <p:pic>
          <p:nvPicPr>
            <p:cNvPr id="54" name="Picture 53"/>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204240" y="2810297"/>
              <a:ext cx="206108" cy="560734"/>
            </a:xfrm>
            <a:prstGeom prst="rect">
              <a:avLst/>
            </a:prstGeom>
          </p:spPr>
        </p:pic>
        <p:pic>
          <p:nvPicPr>
            <p:cNvPr id="55" name="Picture 54"/>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00876" y="2926858"/>
              <a:ext cx="527509" cy="327611"/>
            </a:xfrm>
            <a:prstGeom prst="rect">
              <a:avLst/>
            </a:prstGeom>
          </p:spPr>
        </p:pic>
        <p:pic>
          <p:nvPicPr>
            <p:cNvPr id="57" name="Picture 56"/>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013" y="2820269"/>
              <a:ext cx="470829" cy="470829"/>
            </a:xfrm>
            <a:prstGeom prst="rect">
              <a:avLst/>
            </a:prstGeom>
          </p:spPr>
        </p:pic>
        <p:pic>
          <p:nvPicPr>
            <p:cNvPr id="58" name="Picture 57"/>
            <p:cNvPicPr>
              <a:picLocks noChangeAspect="1"/>
            </p:cNvPicPr>
            <p:nvPr/>
          </p:nvPicPr>
          <p:blipFill>
            <a:blip r:embed="rId1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909845" y="3058690"/>
              <a:ext cx="300403" cy="300403"/>
            </a:xfrm>
            <a:prstGeom prst="rect">
              <a:avLst/>
            </a:prstGeom>
          </p:spPr>
        </p:pic>
        <p:pic>
          <p:nvPicPr>
            <p:cNvPr id="59" name="Picture 58"/>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017684" y="2790512"/>
              <a:ext cx="502023" cy="426720"/>
            </a:xfrm>
            <a:prstGeom prst="rect">
              <a:avLst/>
            </a:prstGeom>
          </p:spPr>
        </p:pic>
        <p:pic>
          <p:nvPicPr>
            <p:cNvPr id="60" name="Picture 59"/>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04609" y="2856556"/>
              <a:ext cx="538209" cy="444513"/>
            </a:xfrm>
            <a:prstGeom prst="rect">
              <a:avLst/>
            </a:prstGeom>
          </p:spPr>
        </p:pic>
      </p:grpSp>
      <p:grpSp>
        <p:nvGrpSpPr>
          <p:cNvPr id="88" name="Group 87"/>
          <p:cNvGrpSpPr/>
          <p:nvPr/>
        </p:nvGrpSpPr>
        <p:grpSpPr>
          <a:xfrm>
            <a:off x="6452122" y="2025945"/>
            <a:ext cx="4801468" cy="706015"/>
            <a:chOff x="4924956" y="1981250"/>
            <a:chExt cx="4801468" cy="706015"/>
          </a:xfrm>
        </p:grpSpPr>
        <p:pic>
          <p:nvPicPr>
            <p:cNvPr id="63" name="Picture 62"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4956" y="2094028"/>
              <a:ext cx="658727" cy="406707"/>
            </a:xfrm>
            <a:prstGeom prst="rect">
              <a:avLst/>
            </a:prstGeom>
          </p:spPr>
        </p:pic>
        <p:pic>
          <p:nvPicPr>
            <p:cNvPr id="65" name="Picture 64"/>
            <p:cNvPicPr>
              <a:picLocks noChangeAspect="1"/>
            </p:cNvPicPr>
            <p:nvPr/>
          </p:nvPicPr>
          <p:blipFill>
            <a:blip r:embed="rId15" cstate="email">
              <a:clrChange>
                <a:clrFrom>
                  <a:srgbClr val="000000"/>
                </a:clrFrom>
                <a:clrTo>
                  <a:srgbClr val="000000">
                    <a:alpha val="0"/>
                  </a:srgbClr>
                </a:clrTo>
              </a:clrChange>
              <a:duotone>
                <a:prstClr val="black"/>
                <a:srgbClr val="080808">
                  <a:alpha val="10196"/>
                  <a:tint val="45000"/>
                  <a:satMod val="400000"/>
                </a:srgbClr>
              </a:duotone>
              <a:extLst>
                <a:ext uri="{BEBA8EAE-BF5A-486C-A8C5-ECC9F3942E4B}">
                  <a14:imgProps xmlns:a14="http://schemas.microsoft.com/office/drawing/2010/main">
                    <a14:imgLayer r:embed="rId16">
                      <a14:imgEffect>
                        <a14:backgroundRemoval t="9559" b="89706" l="1892" r="98919">
                          <a14:foregroundMark x1="27838" y1="40441" x2="27838" y2="40441"/>
                          <a14:foregroundMark x1="55676" y1="54412" x2="55676" y2="54412"/>
                          <a14:foregroundMark x1="79459" y1="61765" x2="79459" y2="61765"/>
                        </a14:backgroundRemoval>
                      </a14:imgEffect>
                      <a14:imgEffect>
                        <a14:colorTemperature colorTemp="4700"/>
                      </a14:imgEffect>
                      <a14:imgEffect>
                        <a14:saturation sat="33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rot="20170753">
              <a:off x="9106761" y="2130861"/>
              <a:ext cx="619663" cy="227768"/>
            </a:xfrm>
            <a:prstGeom prst="rect">
              <a:avLst/>
            </a:prstGeom>
            <a:noFill/>
            <a:ln>
              <a:noFill/>
            </a:ln>
          </p:spPr>
        </p:pic>
        <p:pic>
          <p:nvPicPr>
            <p:cNvPr id="66" name="Picture 65"/>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60046" y="2068124"/>
              <a:ext cx="653910" cy="326955"/>
            </a:xfrm>
            <a:prstGeom prst="rect">
              <a:avLst/>
            </a:prstGeom>
          </p:spPr>
        </p:pic>
        <p:pic>
          <p:nvPicPr>
            <p:cNvPr id="68" name="Picture 67"/>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11351" y="2118610"/>
              <a:ext cx="656423" cy="431296"/>
            </a:xfrm>
            <a:prstGeom prst="rect">
              <a:avLst/>
            </a:prstGeom>
          </p:spPr>
        </p:pic>
        <p:pic>
          <p:nvPicPr>
            <p:cNvPr id="69" name="Picture 68"/>
            <p:cNvPicPr>
              <a:picLocks noChangeAspect="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70616" y="1981250"/>
              <a:ext cx="706015" cy="706015"/>
            </a:xfrm>
            <a:prstGeom prst="rect">
              <a:avLst/>
            </a:prstGeom>
          </p:spPr>
        </p:pic>
        <p:pic>
          <p:nvPicPr>
            <p:cNvPr id="70" name="Picture 69"/>
            <p:cNvPicPr>
              <a:picLocks noChangeAspect="1"/>
            </p:cNvPicPr>
            <p:nvPr/>
          </p:nvPicPr>
          <p:blipFill>
            <a:blip r:embed="rId20"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95454" y="2169232"/>
              <a:ext cx="713906" cy="354708"/>
            </a:xfrm>
            <a:prstGeom prst="rect">
              <a:avLst/>
            </a:prstGeom>
          </p:spPr>
        </p:pic>
        <p:pic>
          <p:nvPicPr>
            <p:cNvPr id="71" name="Picture 70"/>
            <p:cNvPicPr>
              <a:picLocks noChangeAspect="1"/>
            </p:cNvPicPr>
            <p:nvPr/>
          </p:nvPicPr>
          <p:blipFill>
            <a:blip r:embed="rId2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9650" y="2152986"/>
              <a:ext cx="573880" cy="362541"/>
            </a:xfrm>
            <a:prstGeom prst="rect">
              <a:avLst/>
            </a:prstGeom>
          </p:spPr>
        </p:pic>
        <p:pic>
          <p:nvPicPr>
            <p:cNvPr id="72" name="Picture 71"/>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37653" y="2163512"/>
              <a:ext cx="366354" cy="411284"/>
            </a:xfrm>
            <a:prstGeom prst="rect">
              <a:avLst/>
            </a:prstGeom>
          </p:spPr>
        </p:pic>
      </p:grpSp>
      <p:grpSp>
        <p:nvGrpSpPr>
          <p:cNvPr id="89" name="Group 88"/>
          <p:cNvGrpSpPr/>
          <p:nvPr/>
        </p:nvGrpSpPr>
        <p:grpSpPr>
          <a:xfrm>
            <a:off x="6043471" y="1280391"/>
            <a:ext cx="5433947" cy="597252"/>
            <a:chOff x="4516304" y="1235699"/>
            <a:chExt cx="5433946" cy="597252"/>
          </a:xfrm>
        </p:grpSpPr>
        <p:pic>
          <p:nvPicPr>
            <p:cNvPr id="64" name="Picture 63" descr="Telecanter's Receding Rules: Silhouettes IX"/>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16304" y="1295602"/>
              <a:ext cx="658727" cy="406707"/>
            </a:xfrm>
            <a:prstGeom prst="rect">
              <a:avLst/>
            </a:prstGeom>
          </p:spPr>
        </p:pic>
        <p:pic>
          <p:nvPicPr>
            <p:cNvPr id="73" name="Picture 72"/>
            <p:cNvPicPr>
              <a:picLocks noChangeAspect="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72485" y="1385190"/>
              <a:ext cx="447619" cy="344169"/>
            </a:xfrm>
            <a:prstGeom prst="rect">
              <a:avLst/>
            </a:prstGeom>
          </p:spPr>
        </p:pic>
        <p:pic>
          <p:nvPicPr>
            <p:cNvPr id="74" name="Picture 73"/>
            <p:cNvPicPr>
              <a:picLocks noChangeAspect="1"/>
            </p:cNvPicPr>
            <p:nvPr/>
          </p:nvPicPr>
          <p:blipFill>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94880" y="1240736"/>
              <a:ext cx="577605" cy="577605"/>
            </a:xfrm>
            <a:prstGeom prst="rect">
              <a:avLst/>
            </a:prstGeom>
          </p:spPr>
        </p:pic>
        <p:pic>
          <p:nvPicPr>
            <p:cNvPr id="75" name="Picture 74"/>
            <p:cNvPicPr>
              <a:picLocks noChangeAspect="1"/>
            </p:cNvPicPr>
            <p:nvPr/>
          </p:nvPicPr>
          <p:blipFill>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19464" y="1305046"/>
              <a:ext cx="527905" cy="527905"/>
            </a:xfrm>
            <a:prstGeom prst="rect">
              <a:avLst/>
            </a:prstGeom>
          </p:spPr>
        </p:pic>
        <p:pic>
          <p:nvPicPr>
            <p:cNvPr id="76" name="Picture 75"/>
            <p:cNvPicPr>
              <a:picLocks noChangeAspect="1"/>
            </p:cNvPicPr>
            <p:nvPr/>
          </p:nvPicPr>
          <p:blipFill>
            <a:blip r:embed="rId2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9009" y="1291090"/>
              <a:ext cx="629581" cy="472582"/>
            </a:xfrm>
            <a:prstGeom prst="rect">
              <a:avLst/>
            </a:prstGeom>
          </p:spPr>
        </p:pic>
        <p:pic>
          <p:nvPicPr>
            <p:cNvPr id="80" name="Picture 79"/>
            <p:cNvPicPr>
              <a:picLocks noChangeAspect="1"/>
            </p:cNvPicPr>
            <p:nvPr/>
          </p:nvPicPr>
          <p:blipFill>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5266" y="1333121"/>
              <a:ext cx="546338" cy="414555"/>
            </a:xfrm>
            <a:prstGeom prst="rect">
              <a:avLst/>
            </a:prstGeom>
          </p:spPr>
        </p:pic>
        <p:pic>
          <p:nvPicPr>
            <p:cNvPr id="81" name="Picture 80"/>
            <p:cNvPicPr>
              <a:picLocks noChangeAspect="1"/>
            </p:cNvPicPr>
            <p:nvPr/>
          </p:nvPicPr>
          <p:blipFill rotWithShape="1">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82720" y="1287255"/>
              <a:ext cx="539900" cy="506288"/>
            </a:xfrm>
            <a:prstGeom prst="rect">
              <a:avLst/>
            </a:prstGeom>
          </p:spPr>
        </p:pic>
        <p:pic>
          <p:nvPicPr>
            <p:cNvPr id="82" name="Picture 81"/>
            <p:cNvPicPr>
              <a:picLocks noChangeAspect="1"/>
            </p:cNvPicPr>
            <p:nvPr/>
          </p:nvPicPr>
          <p:blipFill rotWithShape="1">
            <a:blip r:embed="rId2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9743808">
              <a:off x="9686646" y="1235699"/>
              <a:ext cx="263604" cy="559922"/>
            </a:xfrm>
            <a:prstGeom prst="rect">
              <a:avLst/>
            </a:prstGeom>
          </p:spPr>
        </p:pic>
        <p:pic>
          <p:nvPicPr>
            <p:cNvPr id="83" name="Picture 82"/>
            <p:cNvPicPr>
              <a:picLocks noChangeAspect="1"/>
            </p:cNvPicPr>
            <p:nvPr/>
          </p:nvPicPr>
          <p:blipFill>
            <a:blip r:embed="rId3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87159" y="1317240"/>
              <a:ext cx="480067" cy="480067"/>
            </a:xfrm>
            <a:prstGeom prst="rect">
              <a:avLst/>
            </a:prstGeom>
          </p:spPr>
        </p:pic>
      </p:grpSp>
      <p:sp>
        <p:nvSpPr>
          <p:cNvPr id="90" name="TextBox 89"/>
          <p:cNvSpPr txBox="1"/>
          <p:nvPr/>
        </p:nvSpPr>
        <p:spPr>
          <a:xfrm>
            <a:off x="4656634" y="1398003"/>
            <a:ext cx="1311281" cy="369332"/>
          </a:xfrm>
          <a:prstGeom prst="rect">
            <a:avLst/>
          </a:prstGeom>
          <a:noFill/>
        </p:spPr>
        <p:txBody>
          <a:bodyPr wrap="square" rtlCol="0">
            <a:spAutoFit/>
          </a:bodyPr>
          <a:lstStyle/>
          <a:p>
            <a:r>
              <a:rPr lang="en-US" dirty="0"/>
              <a:t>Animalia</a:t>
            </a:r>
          </a:p>
        </p:txBody>
      </p:sp>
      <p:sp>
        <p:nvSpPr>
          <p:cNvPr id="91" name="TextBox 90"/>
          <p:cNvSpPr txBox="1"/>
          <p:nvPr/>
        </p:nvSpPr>
        <p:spPr>
          <a:xfrm>
            <a:off x="5504401" y="2970522"/>
            <a:ext cx="1455019" cy="369332"/>
          </a:xfrm>
          <a:prstGeom prst="rect">
            <a:avLst/>
          </a:prstGeom>
          <a:noFill/>
        </p:spPr>
        <p:txBody>
          <a:bodyPr wrap="square" rtlCol="0">
            <a:spAutoFit/>
          </a:bodyPr>
          <a:lstStyle/>
          <a:p>
            <a:r>
              <a:rPr lang="en-US" dirty="0"/>
              <a:t>Mammalia</a:t>
            </a:r>
          </a:p>
        </p:txBody>
      </p:sp>
      <p:sp>
        <p:nvSpPr>
          <p:cNvPr id="92" name="TextBox 91"/>
          <p:cNvSpPr txBox="1"/>
          <p:nvPr/>
        </p:nvSpPr>
        <p:spPr>
          <a:xfrm>
            <a:off x="5805439" y="3778733"/>
            <a:ext cx="1667129" cy="369332"/>
          </a:xfrm>
          <a:prstGeom prst="rect">
            <a:avLst/>
          </a:prstGeom>
          <a:noFill/>
        </p:spPr>
        <p:txBody>
          <a:bodyPr wrap="square" rtlCol="0">
            <a:spAutoFit/>
          </a:bodyPr>
          <a:lstStyle/>
          <a:p>
            <a:r>
              <a:rPr lang="en-US" dirty="0" err="1"/>
              <a:t>Artiodactyla</a:t>
            </a:r>
            <a:endParaRPr lang="en-US" dirty="0"/>
          </a:p>
        </p:txBody>
      </p:sp>
      <p:sp>
        <p:nvSpPr>
          <p:cNvPr id="93" name="TextBox 92"/>
          <p:cNvSpPr txBox="1"/>
          <p:nvPr/>
        </p:nvSpPr>
        <p:spPr>
          <a:xfrm>
            <a:off x="6680473" y="4569258"/>
            <a:ext cx="1116091" cy="369332"/>
          </a:xfrm>
          <a:prstGeom prst="rect">
            <a:avLst/>
          </a:prstGeom>
          <a:noFill/>
        </p:spPr>
        <p:txBody>
          <a:bodyPr wrap="square" rtlCol="0">
            <a:spAutoFit/>
          </a:bodyPr>
          <a:lstStyle/>
          <a:p>
            <a:r>
              <a:rPr lang="en-US" dirty="0" err="1"/>
              <a:t>Bovidae</a:t>
            </a:r>
            <a:endParaRPr lang="en-US" dirty="0"/>
          </a:p>
        </p:txBody>
      </p:sp>
      <p:sp>
        <p:nvSpPr>
          <p:cNvPr id="94" name="TextBox 93"/>
          <p:cNvSpPr txBox="1"/>
          <p:nvPr/>
        </p:nvSpPr>
        <p:spPr>
          <a:xfrm>
            <a:off x="7370585" y="5355786"/>
            <a:ext cx="757459" cy="369332"/>
          </a:xfrm>
          <a:prstGeom prst="rect">
            <a:avLst/>
          </a:prstGeom>
          <a:noFill/>
        </p:spPr>
        <p:txBody>
          <a:bodyPr wrap="square" rtlCol="0">
            <a:spAutoFit/>
          </a:bodyPr>
          <a:lstStyle/>
          <a:p>
            <a:r>
              <a:rPr lang="en-US" dirty="0"/>
              <a:t>Bison</a:t>
            </a:r>
          </a:p>
        </p:txBody>
      </p:sp>
      <p:sp>
        <p:nvSpPr>
          <p:cNvPr id="95" name="TextBox 94"/>
          <p:cNvSpPr txBox="1"/>
          <p:nvPr/>
        </p:nvSpPr>
        <p:spPr>
          <a:xfrm>
            <a:off x="7681203" y="6093694"/>
            <a:ext cx="793335" cy="369332"/>
          </a:xfrm>
          <a:prstGeom prst="rect">
            <a:avLst/>
          </a:prstGeom>
          <a:noFill/>
        </p:spPr>
        <p:txBody>
          <a:bodyPr wrap="square" rtlCol="0">
            <a:spAutoFit/>
          </a:bodyPr>
          <a:lstStyle/>
          <a:p>
            <a:r>
              <a:rPr lang="en-US" dirty="0"/>
              <a:t>bison</a:t>
            </a:r>
          </a:p>
        </p:txBody>
      </p:sp>
      <p:sp>
        <p:nvSpPr>
          <p:cNvPr id="96" name="TextBox 95"/>
          <p:cNvSpPr txBox="1"/>
          <p:nvPr/>
        </p:nvSpPr>
        <p:spPr>
          <a:xfrm>
            <a:off x="5158753" y="2197678"/>
            <a:ext cx="1293371" cy="369332"/>
          </a:xfrm>
          <a:prstGeom prst="rect">
            <a:avLst/>
          </a:prstGeom>
          <a:noFill/>
        </p:spPr>
        <p:txBody>
          <a:bodyPr wrap="square" rtlCol="0">
            <a:spAutoFit/>
          </a:bodyPr>
          <a:lstStyle/>
          <a:p>
            <a:r>
              <a:rPr lang="en-US" dirty="0"/>
              <a:t>Chordata</a:t>
            </a:r>
          </a:p>
        </p:txBody>
      </p:sp>
      <p:sp>
        <p:nvSpPr>
          <p:cNvPr id="77" name="Title 1">
            <a:extLst>
              <a:ext uri="{FF2B5EF4-FFF2-40B4-BE49-F238E27FC236}">
                <a16:creationId xmlns:a16="http://schemas.microsoft.com/office/drawing/2014/main" id="{964707FE-EADE-4216-B043-D2393D670C82}"/>
              </a:ext>
            </a:extLst>
          </p:cNvPr>
          <p:cNvSpPr>
            <a:spLocks noGrp="1"/>
          </p:cNvSpPr>
          <p:nvPr>
            <p:ph type="title"/>
          </p:nvPr>
        </p:nvSpPr>
        <p:spPr>
          <a:xfrm>
            <a:off x="646112" y="452718"/>
            <a:ext cx="9404723" cy="782791"/>
          </a:xfrm>
        </p:spPr>
        <p:txBody>
          <a:bodyPr/>
          <a:lstStyle/>
          <a:p>
            <a:r>
              <a:rPr lang="en-US" dirty="0"/>
              <a:t>Classification of Life</a:t>
            </a:r>
          </a:p>
        </p:txBody>
      </p:sp>
      <p:sp>
        <p:nvSpPr>
          <p:cNvPr id="78" name="TextBox 77"/>
          <p:cNvSpPr txBox="1"/>
          <p:nvPr/>
        </p:nvSpPr>
        <p:spPr>
          <a:xfrm>
            <a:off x="805387" y="2163304"/>
            <a:ext cx="2425647" cy="461665"/>
          </a:xfrm>
          <a:prstGeom prst="rect">
            <a:avLst/>
          </a:prstGeom>
          <a:noFill/>
        </p:spPr>
        <p:txBody>
          <a:bodyPr wrap="square" rtlCol="0">
            <a:spAutoFit/>
          </a:bodyPr>
          <a:lstStyle/>
          <a:p>
            <a:r>
              <a:rPr lang="en-US" sz="2400" i="1" dirty="0"/>
              <a:t>Bison </a:t>
            </a:r>
            <a:r>
              <a:rPr lang="en-US" sz="2400" i="1" dirty="0" err="1"/>
              <a:t>bison</a:t>
            </a:r>
            <a:endParaRPr lang="en-US" sz="2400" i="1" dirty="0"/>
          </a:p>
        </p:txBody>
      </p:sp>
      <p:pic>
        <p:nvPicPr>
          <p:cNvPr id="6" name="Picture 5"/>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710185" y="2579703"/>
            <a:ext cx="3737251" cy="3454623"/>
          </a:xfrm>
          <a:prstGeom prst="rect">
            <a:avLst/>
          </a:prstGeom>
        </p:spPr>
      </p:pic>
    </p:spTree>
    <p:extLst>
      <p:ext uri="{BB962C8B-B14F-4D97-AF65-F5344CB8AC3E}">
        <p14:creationId xmlns:p14="http://schemas.microsoft.com/office/powerpoint/2010/main" val="30132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0185" y="2576280"/>
            <a:ext cx="3737251" cy="3453045"/>
          </a:xfrm>
          <a:prstGeom prst="rect">
            <a:avLst/>
          </a:prstGeom>
        </p:spPr>
      </p:pic>
      <p:grpSp>
        <p:nvGrpSpPr>
          <p:cNvPr id="54" name="Group 53"/>
          <p:cNvGrpSpPr/>
          <p:nvPr/>
        </p:nvGrpSpPr>
        <p:grpSpPr>
          <a:xfrm rot="10800000">
            <a:off x="5796076" y="1270944"/>
            <a:ext cx="6092463" cy="5307927"/>
            <a:chOff x="5747112" y="1093689"/>
            <a:chExt cx="6092462" cy="5307926"/>
          </a:xfrm>
        </p:grpSpPr>
        <p:sp>
          <p:nvSpPr>
            <p:cNvPr id="55" name="Trapezoid 54"/>
            <p:cNvSpPr/>
            <p:nvPr/>
          </p:nvSpPr>
          <p:spPr>
            <a:xfrm>
              <a:off x="8453712" y="1093689"/>
              <a:ext cx="741218" cy="623455"/>
            </a:xfrm>
            <a:prstGeom prst="trapezoid">
              <a:avLst>
                <a:gd name="adj" fmla="val 141944"/>
              </a:avLst>
            </a:prstGeom>
            <a:gradFill flip="none" rotWithShape="1">
              <a:gsLst>
                <a:gs pos="0">
                  <a:srgbClr val="7030A0">
                    <a:alpha val="30000"/>
                  </a:srgbClr>
                </a:gs>
                <a:gs pos="74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8050356" y="1861802"/>
              <a:ext cx="1537854" cy="623455"/>
            </a:xfrm>
            <a:prstGeom prst="trapezoid">
              <a:avLst>
                <a:gd name="adj" fmla="val 57500"/>
              </a:avLst>
            </a:prstGeom>
            <a:gradFill flip="none" rotWithShape="1">
              <a:gsLst>
                <a:gs pos="0">
                  <a:srgbClr val="333399">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7597807" y="2629915"/>
              <a:ext cx="2453028" cy="623455"/>
            </a:xfrm>
            <a:prstGeom prst="trapezoid">
              <a:avLst>
                <a:gd name="adj" fmla="val 57500"/>
              </a:avLst>
            </a:prstGeom>
            <a:gradFill flip="none" rotWithShape="1">
              <a:gsLst>
                <a:gs pos="0">
                  <a:srgbClr val="0070C0">
                    <a:alpha val="20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7133359" y="3420441"/>
              <a:ext cx="3361459" cy="623455"/>
            </a:xfrm>
            <a:prstGeom prst="trapezoid">
              <a:avLst>
                <a:gd name="adj" fmla="val 57500"/>
              </a:avLst>
            </a:prstGeom>
            <a:gradFill flip="none" rotWithShape="1">
              <a:gsLst>
                <a:gs pos="0">
                  <a:srgbClr val="00B050">
                    <a:alpha val="20000"/>
                  </a:srgb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5747112" y="5778160"/>
              <a:ext cx="6092462" cy="623455"/>
            </a:xfrm>
            <a:prstGeom prst="trapezoid">
              <a:avLst>
                <a:gd name="adj" fmla="val 57500"/>
              </a:avLst>
            </a:prstGeom>
            <a:gradFill flip="none" rotWithShape="1">
              <a:gsLst>
                <a:gs pos="0">
                  <a:srgbClr val="FF0000">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6199909" y="4987634"/>
              <a:ext cx="5167745" cy="623455"/>
            </a:xfrm>
            <a:prstGeom prst="trapezoid">
              <a:avLst>
                <a:gd name="adj" fmla="val 57500"/>
              </a:avLst>
            </a:prstGeom>
            <a:gradFill flip="none" rotWithShape="1">
              <a:gsLst>
                <a:gs pos="0">
                  <a:srgbClr val="FFC000">
                    <a:alpha val="20000"/>
                  </a:srgb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6661909" y="4210967"/>
              <a:ext cx="4279718" cy="623455"/>
            </a:xfrm>
            <a:prstGeom prst="trapezoid">
              <a:avLst>
                <a:gd name="adj" fmla="val 57500"/>
              </a:avLst>
            </a:prstGeom>
            <a:gradFill flip="none" rotWithShape="1">
              <a:gsLst>
                <a:gs pos="0">
                  <a:srgbClr val="FFFF00">
                    <a:alpha val="20000"/>
                  </a:srgbClr>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tileRect/>
            </a:gra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4707FE-EADE-4216-B043-D2393D670C82}"/>
              </a:ext>
            </a:extLst>
          </p:cNvPr>
          <p:cNvSpPr>
            <a:spLocks noGrp="1"/>
          </p:cNvSpPr>
          <p:nvPr>
            <p:ph type="title"/>
          </p:nvPr>
        </p:nvSpPr>
        <p:spPr>
          <a:xfrm>
            <a:off x="646112" y="452717"/>
            <a:ext cx="9404723" cy="755251"/>
          </a:xfrm>
        </p:spPr>
        <p:txBody>
          <a:bodyPr/>
          <a:lstStyle/>
          <a:p>
            <a:r>
              <a:rPr lang="en-US" dirty="0"/>
              <a:t>Classification of Life</a:t>
            </a:r>
          </a:p>
        </p:txBody>
      </p:sp>
      <p:sp>
        <p:nvSpPr>
          <p:cNvPr id="46" name="TextBox 45"/>
          <p:cNvSpPr txBox="1"/>
          <p:nvPr/>
        </p:nvSpPr>
        <p:spPr>
          <a:xfrm>
            <a:off x="4913377" y="1398778"/>
            <a:ext cx="1125887" cy="369332"/>
          </a:xfrm>
          <a:prstGeom prst="rect">
            <a:avLst/>
          </a:prstGeom>
          <a:noFill/>
        </p:spPr>
        <p:txBody>
          <a:bodyPr wrap="square" rtlCol="0">
            <a:spAutoFit/>
          </a:bodyPr>
          <a:lstStyle/>
          <a:p>
            <a:r>
              <a:rPr lang="en-US" dirty="0"/>
              <a:t>Plantae</a:t>
            </a:r>
          </a:p>
        </p:txBody>
      </p:sp>
      <p:sp>
        <p:nvSpPr>
          <p:cNvPr id="47" name="TextBox 46"/>
          <p:cNvSpPr txBox="1"/>
          <p:nvPr/>
        </p:nvSpPr>
        <p:spPr>
          <a:xfrm>
            <a:off x="5613158" y="2973670"/>
            <a:ext cx="1214781" cy="369332"/>
          </a:xfrm>
          <a:prstGeom prst="rect">
            <a:avLst/>
          </a:prstGeom>
          <a:noFill/>
        </p:spPr>
        <p:txBody>
          <a:bodyPr wrap="square" rtlCol="0">
            <a:spAutoFit/>
          </a:bodyPr>
          <a:lstStyle/>
          <a:p>
            <a:r>
              <a:rPr lang="en-US" dirty="0" err="1"/>
              <a:t>Liliopsida</a:t>
            </a:r>
            <a:endParaRPr lang="en-US" dirty="0"/>
          </a:p>
        </p:txBody>
      </p:sp>
      <p:sp>
        <p:nvSpPr>
          <p:cNvPr id="48" name="TextBox 47"/>
          <p:cNvSpPr txBox="1"/>
          <p:nvPr/>
        </p:nvSpPr>
        <p:spPr>
          <a:xfrm>
            <a:off x="6356455" y="3747790"/>
            <a:ext cx="947881" cy="369332"/>
          </a:xfrm>
          <a:prstGeom prst="rect">
            <a:avLst/>
          </a:prstGeom>
          <a:noFill/>
        </p:spPr>
        <p:txBody>
          <a:bodyPr wrap="square" rtlCol="0">
            <a:spAutoFit/>
          </a:bodyPr>
          <a:lstStyle/>
          <a:p>
            <a:r>
              <a:rPr lang="en-US" dirty="0" err="1"/>
              <a:t>Poales</a:t>
            </a:r>
            <a:endParaRPr lang="en-US" dirty="0"/>
          </a:p>
        </p:txBody>
      </p:sp>
      <p:sp>
        <p:nvSpPr>
          <p:cNvPr id="49" name="TextBox 48"/>
          <p:cNvSpPr txBox="1"/>
          <p:nvPr/>
        </p:nvSpPr>
        <p:spPr>
          <a:xfrm>
            <a:off x="6474304" y="4557365"/>
            <a:ext cx="1320768" cy="369332"/>
          </a:xfrm>
          <a:prstGeom prst="rect">
            <a:avLst/>
          </a:prstGeom>
          <a:noFill/>
        </p:spPr>
        <p:txBody>
          <a:bodyPr wrap="square" rtlCol="0">
            <a:spAutoFit/>
          </a:bodyPr>
          <a:lstStyle/>
          <a:p>
            <a:r>
              <a:rPr lang="en-US" dirty="0" err="1"/>
              <a:t>Poacaea</a:t>
            </a:r>
            <a:endParaRPr lang="en-US" dirty="0"/>
          </a:p>
        </p:txBody>
      </p:sp>
      <p:sp>
        <p:nvSpPr>
          <p:cNvPr id="50" name="TextBox 49"/>
          <p:cNvSpPr txBox="1"/>
          <p:nvPr/>
        </p:nvSpPr>
        <p:spPr>
          <a:xfrm>
            <a:off x="6631285" y="5353494"/>
            <a:ext cx="1762235" cy="369332"/>
          </a:xfrm>
          <a:prstGeom prst="rect">
            <a:avLst/>
          </a:prstGeom>
          <a:noFill/>
        </p:spPr>
        <p:txBody>
          <a:bodyPr wrap="square" rtlCol="0">
            <a:spAutoFit/>
          </a:bodyPr>
          <a:lstStyle/>
          <a:p>
            <a:r>
              <a:rPr lang="en-US" dirty="0" err="1"/>
              <a:t>Andropogon</a:t>
            </a:r>
            <a:endParaRPr lang="en-US" dirty="0"/>
          </a:p>
        </p:txBody>
      </p:sp>
      <p:sp>
        <p:nvSpPr>
          <p:cNvPr id="51" name="TextBox 50"/>
          <p:cNvSpPr txBox="1"/>
          <p:nvPr/>
        </p:nvSpPr>
        <p:spPr>
          <a:xfrm>
            <a:off x="7542296" y="6065566"/>
            <a:ext cx="1045637" cy="369332"/>
          </a:xfrm>
          <a:prstGeom prst="rect">
            <a:avLst/>
          </a:prstGeom>
          <a:noFill/>
        </p:spPr>
        <p:txBody>
          <a:bodyPr wrap="square" rtlCol="0">
            <a:spAutoFit/>
          </a:bodyPr>
          <a:lstStyle/>
          <a:p>
            <a:r>
              <a:rPr lang="en-US" dirty="0" err="1"/>
              <a:t>gerardii</a:t>
            </a:r>
            <a:endParaRPr lang="en-US" dirty="0"/>
          </a:p>
        </p:txBody>
      </p:sp>
      <p:sp>
        <p:nvSpPr>
          <p:cNvPr id="52" name="TextBox 51"/>
          <p:cNvSpPr txBox="1"/>
          <p:nvPr/>
        </p:nvSpPr>
        <p:spPr>
          <a:xfrm>
            <a:off x="4467882" y="2183651"/>
            <a:ext cx="1888573" cy="369332"/>
          </a:xfrm>
          <a:prstGeom prst="rect">
            <a:avLst/>
          </a:prstGeom>
          <a:noFill/>
        </p:spPr>
        <p:txBody>
          <a:bodyPr wrap="square" rtlCol="0">
            <a:spAutoFit/>
          </a:bodyPr>
          <a:lstStyle/>
          <a:p>
            <a:r>
              <a:rPr lang="en-US" dirty="0" err="1"/>
              <a:t>Magnoliophyta</a:t>
            </a:r>
            <a:endParaRPr lang="en-US" dirty="0"/>
          </a:p>
        </p:txBody>
      </p:sp>
      <p:grpSp>
        <p:nvGrpSpPr>
          <p:cNvPr id="36" name="Group 35"/>
          <p:cNvGrpSpPr/>
          <p:nvPr/>
        </p:nvGrpSpPr>
        <p:grpSpPr>
          <a:xfrm>
            <a:off x="8368229" y="5256792"/>
            <a:ext cx="874016" cy="477639"/>
            <a:chOff x="6750773" y="5174604"/>
            <a:chExt cx="874016" cy="477639"/>
          </a:xfrm>
        </p:grpSpPr>
        <p:pic>
          <p:nvPicPr>
            <p:cNvPr id="53" name="Picture 52"/>
            <p:cNvPicPr>
              <a:picLocks noChangeAspect="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flipH="1">
              <a:off x="7358655" y="5174604"/>
              <a:ext cx="266134" cy="477639"/>
            </a:xfrm>
            <a:prstGeom prst="rect">
              <a:avLst/>
            </a:prstGeom>
          </p:spPr>
        </p:pic>
        <p:pic>
          <p:nvPicPr>
            <p:cNvPr id="56" name="Picture 55"/>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6750773" y="5273805"/>
              <a:ext cx="503406" cy="346123"/>
            </a:xfrm>
            <a:prstGeom prst="rect">
              <a:avLst/>
            </a:prstGeom>
          </p:spPr>
        </p:pic>
      </p:grpSp>
      <p:pic>
        <p:nvPicPr>
          <p:cNvPr id="61" name="Picture 60"/>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8605775" y="6077173"/>
            <a:ext cx="503407" cy="346123"/>
          </a:xfrm>
          <a:prstGeom prst="rect">
            <a:avLst/>
          </a:prstGeom>
        </p:spPr>
      </p:pic>
      <p:grpSp>
        <p:nvGrpSpPr>
          <p:cNvPr id="35" name="Group 34"/>
          <p:cNvGrpSpPr/>
          <p:nvPr/>
        </p:nvGrpSpPr>
        <p:grpSpPr>
          <a:xfrm>
            <a:off x="7864825" y="4494885"/>
            <a:ext cx="1780779" cy="512539"/>
            <a:chOff x="6247367" y="4412698"/>
            <a:chExt cx="1780778" cy="512538"/>
          </a:xfrm>
        </p:grpSpPr>
        <p:pic>
          <p:nvPicPr>
            <p:cNvPr id="62" name="Picture 61"/>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6247367" y="4540631"/>
              <a:ext cx="503406" cy="346123"/>
            </a:xfrm>
            <a:prstGeom prst="rect">
              <a:avLst/>
            </a:prstGeom>
          </p:spPr>
        </p:pic>
        <p:pic>
          <p:nvPicPr>
            <p:cNvPr id="5" name="Picture 4"/>
            <p:cNvPicPr>
              <a:picLocks noChangeAspect="1"/>
            </p:cNvPicPr>
            <p:nvPr/>
          </p:nvPicPr>
          <p:blipFill rotWithShape="1">
            <a:blip r:embed="rId7">
              <a:clrChange>
                <a:clrFrom>
                  <a:srgbClr val="FFFFFF"/>
                </a:clrFrom>
                <a:clrTo>
                  <a:srgbClr val="FFFFFF">
                    <a:alpha val="0"/>
                  </a:srgbClr>
                </a:clrTo>
              </a:clrChange>
            </a:blip>
            <a:srcRect l="55484"/>
            <a:stretch/>
          </p:blipFill>
          <p:spPr>
            <a:xfrm>
              <a:off x="7651463" y="4502147"/>
              <a:ext cx="376682" cy="423089"/>
            </a:xfrm>
            <a:prstGeom prst="rect">
              <a:avLst/>
            </a:prstGeom>
          </p:spPr>
        </p:pic>
        <p:pic>
          <p:nvPicPr>
            <p:cNvPr id="7" name="Picture 6"/>
            <p:cNvPicPr>
              <a:picLocks noChangeAspect="1"/>
            </p:cNvPicPr>
            <p:nvPr/>
          </p:nvPicPr>
          <p:blipFill rotWithShape="1">
            <a:blip r:embed="rId8" cstate="hqprint">
              <a:clrChange>
                <a:clrFrom>
                  <a:srgbClr val="FFFFFF"/>
                </a:clrFrom>
                <a:clrTo>
                  <a:srgbClr val="FFFFFF">
                    <a:alpha val="0"/>
                  </a:srgbClr>
                </a:clrTo>
              </a:clrChang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p:blipFill>
          <p:spPr>
            <a:xfrm>
              <a:off x="6970474" y="4412698"/>
              <a:ext cx="565470" cy="474056"/>
            </a:xfrm>
            <a:prstGeom prst="rect">
              <a:avLst/>
            </a:prstGeom>
          </p:spPr>
        </p:pic>
      </p:grpSp>
      <p:grpSp>
        <p:nvGrpSpPr>
          <p:cNvPr id="34" name="Group 33"/>
          <p:cNvGrpSpPr/>
          <p:nvPr/>
        </p:nvGrpSpPr>
        <p:grpSpPr>
          <a:xfrm>
            <a:off x="7393423" y="3712701"/>
            <a:ext cx="2685527" cy="513515"/>
            <a:chOff x="5775963" y="3630513"/>
            <a:chExt cx="2685527" cy="513515"/>
          </a:xfrm>
        </p:grpSpPr>
        <p:pic>
          <p:nvPicPr>
            <p:cNvPr id="64" name="Picture 63"/>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5775963" y="3705435"/>
              <a:ext cx="503406" cy="346123"/>
            </a:xfrm>
            <a:prstGeom prst="rect">
              <a:avLst/>
            </a:prstGeom>
          </p:spPr>
        </p:pic>
        <p:pic>
          <p:nvPicPr>
            <p:cNvPr id="6" name="Picture 5"/>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6080" y="3652360"/>
              <a:ext cx="491668" cy="491668"/>
            </a:xfrm>
            <a:prstGeom prst="rect">
              <a:avLst/>
            </a:prstGeom>
          </p:spPr>
        </p:pic>
        <p:pic>
          <p:nvPicPr>
            <p:cNvPr id="17" name="Picture 16"/>
            <p:cNvPicPr>
              <a:picLocks noChangeAspect="1"/>
            </p:cNvPicPr>
            <p:nvPr/>
          </p:nvPicPr>
          <p:blipFill rotWithShape="1">
            <a:blip r:embed="rId11" cstate="hqprint">
              <a:clrChange>
                <a:clrFrom>
                  <a:srgbClr val="EEEEEE"/>
                </a:clrFrom>
                <a:clrTo>
                  <a:srgbClr val="EEEEEE">
                    <a:alpha val="0"/>
                  </a:srgbClr>
                </a:clrTo>
              </a:clrChange>
              <a:extLst>
                <a:ext uri="{28A0092B-C50C-407E-A947-70E740481C1C}">
                  <a14:useLocalDpi xmlns:a14="http://schemas.microsoft.com/office/drawing/2010/main"/>
                </a:ext>
              </a:extLst>
            </a:blip>
            <a:srcRect/>
            <a:stretch/>
          </p:blipFill>
          <p:spPr>
            <a:xfrm>
              <a:off x="7358655" y="3630513"/>
              <a:ext cx="297971" cy="495965"/>
            </a:xfrm>
            <a:prstGeom prst="rect">
              <a:avLst/>
            </a:prstGeom>
          </p:spPr>
        </p:pic>
        <p:pic>
          <p:nvPicPr>
            <p:cNvPr id="18" name="Picture 17"/>
            <p:cNvPicPr>
              <a:picLocks noChangeAspect="1"/>
            </p:cNvPicPr>
            <p:nvPr/>
          </p:nvPicPr>
          <p:blipFill rotWithShape="1">
            <a:blip r:embed="rId12">
              <a:clrChange>
                <a:clrFrom>
                  <a:srgbClr val="FEFEFE"/>
                </a:clrFrom>
                <a:clrTo>
                  <a:srgbClr val="FEFEFE">
                    <a:alpha val="0"/>
                  </a:srgbClr>
                </a:clrTo>
              </a:clrChange>
              <a:extLst>
                <a:ext uri="{BEBA8EAE-BF5A-486C-A8C5-ECC9F3942E4B}">
                  <a14:imgProps xmlns:a14="http://schemas.microsoft.com/office/drawing/2010/main">
                    <a14:imgLayer r:embed="rId13">
                      <a14:imgEffect>
                        <a14:artisticPhotocopy/>
                      </a14:imgEffect>
                    </a14:imgLayer>
                  </a14:imgProps>
                </a:ext>
              </a:extLst>
            </a:blip>
            <a:srcRect l="27063" t="2000" r="11715" b="57493"/>
            <a:stretch/>
          </p:blipFill>
          <p:spPr>
            <a:xfrm>
              <a:off x="8040254" y="3665604"/>
              <a:ext cx="421236" cy="428199"/>
            </a:xfrm>
            <a:prstGeom prst="rect">
              <a:avLst/>
            </a:prstGeom>
          </p:spPr>
        </p:pic>
      </p:grpSp>
      <p:grpSp>
        <p:nvGrpSpPr>
          <p:cNvPr id="26" name="Group 25"/>
          <p:cNvGrpSpPr/>
          <p:nvPr/>
        </p:nvGrpSpPr>
        <p:grpSpPr>
          <a:xfrm>
            <a:off x="6965931" y="2870094"/>
            <a:ext cx="3700427" cy="654315"/>
            <a:chOff x="5348472" y="2787907"/>
            <a:chExt cx="3700427" cy="654314"/>
          </a:xfrm>
        </p:grpSpPr>
        <p:pic>
          <p:nvPicPr>
            <p:cNvPr id="63" name="Picture 62"/>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5348472" y="2914910"/>
              <a:ext cx="503406" cy="346123"/>
            </a:xfrm>
            <a:prstGeom prst="rect">
              <a:avLst/>
            </a:prstGeom>
          </p:spPr>
        </p:pic>
        <p:pic>
          <p:nvPicPr>
            <p:cNvPr id="19" name="Picture 18"/>
            <p:cNvPicPr>
              <a:picLocks noChangeAspect="1"/>
            </p:cNvPicPr>
            <p:nvPr/>
          </p:nvPicPr>
          <p:blipFill rotWithShape="1">
            <a:blip r:embed="rId1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65318" y="2818285"/>
              <a:ext cx="280698" cy="561395"/>
            </a:xfrm>
            <a:prstGeom prst="rect">
              <a:avLst/>
            </a:prstGeom>
          </p:spPr>
        </p:pic>
        <p:pic>
          <p:nvPicPr>
            <p:cNvPr id="20" name="Picture 19"/>
            <p:cNvPicPr>
              <a:picLocks noChangeAspect="1"/>
            </p:cNvPicPr>
            <p:nvPr/>
          </p:nvPicPr>
          <p:blipFill>
            <a:blip r:embed="rId15">
              <a:clrChange>
                <a:clrFrom>
                  <a:srgbClr val="FFFFFF"/>
                </a:clrFrom>
                <a:clrTo>
                  <a:srgbClr val="FFFFFF">
                    <a:alpha val="0"/>
                  </a:srgbClr>
                </a:clrTo>
              </a:clrChange>
            </a:blip>
            <a:stretch>
              <a:fillRect/>
            </a:stretch>
          </p:blipFill>
          <p:spPr>
            <a:xfrm>
              <a:off x="7164565" y="2787907"/>
              <a:ext cx="654314" cy="654314"/>
            </a:xfrm>
            <a:prstGeom prst="rect">
              <a:avLst/>
            </a:prstGeom>
          </p:spPr>
        </p:pic>
        <p:pic>
          <p:nvPicPr>
            <p:cNvPr id="22" name="Picture 21"/>
            <p:cNvPicPr>
              <a:picLocks noChangeAspect="1"/>
            </p:cNvPicPr>
            <p:nvPr/>
          </p:nvPicPr>
          <p:blipFill rotWithShape="1">
            <a:blip r:embed="rId16">
              <a:clrChange>
                <a:clrFrom>
                  <a:srgbClr val="FFFFFF"/>
                </a:clrFrom>
                <a:clrTo>
                  <a:srgbClr val="FFFFFF">
                    <a:alpha val="0"/>
                  </a:srgbClr>
                </a:clrTo>
              </a:clrChange>
            </a:blip>
            <a:srcRect l="52216" t="35535" r="27478" b="38050"/>
            <a:stretch/>
          </p:blipFill>
          <p:spPr>
            <a:xfrm>
              <a:off x="6621997" y="2872036"/>
              <a:ext cx="523146" cy="486110"/>
            </a:xfrm>
            <a:prstGeom prst="rect">
              <a:avLst/>
            </a:prstGeom>
          </p:spPr>
        </p:pic>
        <p:pic>
          <p:nvPicPr>
            <p:cNvPr id="23" name="Picture 22"/>
            <p:cNvPicPr>
              <a:picLocks noChangeAspect="1"/>
            </p:cNvPicPr>
            <p:nvPr/>
          </p:nvPicPr>
          <p:blipFill>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artisticPhotocopy/>
                      </a14:imgEffect>
                    </a14:imgLayer>
                  </a14:imgProps>
                </a:ext>
              </a:extLst>
            </a:blip>
            <a:stretch>
              <a:fillRect/>
            </a:stretch>
          </p:blipFill>
          <p:spPr>
            <a:xfrm>
              <a:off x="7981440" y="2845857"/>
              <a:ext cx="392267" cy="512289"/>
            </a:xfrm>
            <a:prstGeom prst="rect">
              <a:avLst/>
            </a:prstGeom>
          </p:spPr>
        </p:pic>
        <p:pic>
          <p:nvPicPr>
            <p:cNvPr id="24" name="Picture 23"/>
            <p:cNvPicPr>
              <a:picLocks noChangeAspect="1"/>
            </p:cNvPicPr>
            <p:nvPr/>
          </p:nvPicPr>
          <p:blipFill>
            <a:blip r:embed="rId19">
              <a:clrChange>
                <a:clrFrom>
                  <a:srgbClr val="FFFFFF"/>
                </a:clrFrom>
                <a:clrTo>
                  <a:srgbClr val="FFFFFF">
                    <a:alpha val="0"/>
                  </a:srgbClr>
                </a:clrTo>
              </a:clrChange>
            </a:blip>
            <a:stretch>
              <a:fillRect/>
            </a:stretch>
          </p:blipFill>
          <p:spPr>
            <a:xfrm>
              <a:off x="8637428" y="2837117"/>
              <a:ext cx="411471" cy="555894"/>
            </a:xfrm>
            <a:prstGeom prst="rect">
              <a:avLst/>
            </a:prstGeom>
          </p:spPr>
        </p:pic>
      </p:grpSp>
      <p:grpSp>
        <p:nvGrpSpPr>
          <p:cNvPr id="9" name="Group 8"/>
          <p:cNvGrpSpPr/>
          <p:nvPr/>
        </p:nvGrpSpPr>
        <p:grpSpPr>
          <a:xfrm>
            <a:off x="6631286" y="2062301"/>
            <a:ext cx="4460609" cy="681839"/>
            <a:chOff x="5013826" y="1980113"/>
            <a:chExt cx="4460609" cy="681839"/>
          </a:xfrm>
        </p:grpSpPr>
        <p:pic>
          <p:nvPicPr>
            <p:cNvPr id="66" name="Picture 65"/>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5013826" y="2147972"/>
              <a:ext cx="503406" cy="346123"/>
            </a:xfrm>
            <a:prstGeom prst="rect">
              <a:avLst/>
            </a:prstGeom>
          </p:spPr>
        </p:pic>
        <p:pic>
          <p:nvPicPr>
            <p:cNvPr id="25" name="Picture 24"/>
            <p:cNvPicPr>
              <a:picLocks noChangeAspect="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artisticPhotocopy/>
                      </a14:imgEffect>
                    </a14:imgLayer>
                  </a14:imgProps>
                </a:ext>
              </a:extLst>
            </a:blip>
            <a:srcRect b="13288"/>
            <a:stretch/>
          </p:blipFill>
          <p:spPr>
            <a:xfrm>
              <a:off x="6200998" y="1980113"/>
              <a:ext cx="730163" cy="681839"/>
            </a:xfrm>
            <a:prstGeom prst="rect">
              <a:avLst/>
            </a:prstGeom>
          </p:spPr>
        </p:pic>
        <p:pic>
          <p:nvPicPr>
            <p:cNvPr id="27" name="Picture 26"/>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artisticPhotocopy/>
                      </a14:imgEffect>
                    </a14:imgLayer>
                  </a14:imgProps>
                </a:ext>
              </a:extLst>
            </a:blip>
            <a:srcRect l="66235" r="7199" b="42776"/>
            <a:stretch/>
          </p:blipFill>
          <p:spPr>
            <a:xfrm>
              <a:off x="8906815" y="2048326"/>
              <a:ext cx="567620" cy="570576"/>
            </a:xfrm>
            <a:prstGeom prst="rect">
              <a:avLst/>
            </a:prstGeom>
          </p:spPr>
        </p:pic>
        <p:pic>
          <p:nvPicPr>
            <p:cNvPr id="28" name="Picture 27"/>
            <p:cNvPicPr>
              <a:picLocks noChangeAspect="1"/>
            </p:cNvPicPr>
            <p:nvPr/>
          </p:nvPicPr>
          <p:blipFill rotWithShape="1">
            <a:blip r:embed="rId24">
              <a:clrChange>
                <a:clrFrom>
                  <a:srgbClr val="FFFFFF"/>
                </a:clrFrom>
                <a:clrTo>
                  <a:srgbClr val="FFFFFF">
                    <a:alpha val="0"/>
                  </a:srgbClr>
                </a:clrTo>
              </a:clrChange>
              <a:extLst>
                <a:ext uri="{BEBA8EAE-BF5A-486C-A8C5-ECC9F3942E4B}">
                  <a14:imgProps xmlns:a14="http://schemas.microsoft.com/office/drawing/2010/main">
                    <a14:imgLayer r:embed="rId25">
                      <a14:imgEffect>
                        <a14:artisticPhotocopy/>
                      </a14:imgEffect>
                    </a14:imgLayer>
                  </a14:imgProps>
                </a:ext>
              </a:extLst>
            </a:blip>
            <a:srcRect l="33884" t="2830" r="31679" b="8616"/>
            <a:stretch/>
          </p:blipFill>
          <p:spPr>
            <a:xfrm>
              <a:off x="7577747" y="2006459"/>
              <a:ext cx="614031" cy="610562"/>
            </a:xfrm>
            <a:prstGeom prst="rect">
              <a:avLst/>
            </a:prstGeom>
          </p:spPr>
        </p:pic>
      </p:grpSp>
      <p:grpSp>
        <p:nvGrpSpPr>
          <p:cNvPr id="8" name="Group 7"/>
          <p:cNvGrpSpPr/>
          <p:nvPr/>
        </p:nvGrpSpPr>
        <p:grpSpPr>
          <a:xfrm>
            <a:off x="6091843" y="1330857"/>
            <a:ext cx="5147473" cy="524379"/>
            <a:chOff x="4474383" y="1248670"/>
            <a:chExt cx="5147473" cy="524378"/>
          </a:xfrm>
        </p:grpSpPr>
        <p:pic>
          <p:nvPicPr>
            <p:cNvPr id="65" name="Picture 64"/>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4474383" y="1337799"/>
              <a:ext cx="503406" cy="346123"/>
            </a:xfrm>
            <a:prstGeom prst="rect">
              <a:avLst/>
            </a:prstGeom>
          </p:spPr>
        </p:pic>
        <p:pic>
          <p:nvPicPr>
            <p:cNvPr id="29" name="Picture 28"/>
            <p:cNvPicPr>
              <a:picLocks noChangeAspect="1"/>
            </p:cNvPicPr>
            <p:nvPr/>
          </p:nvPicPr>
          <p:blipFill rotWithShape="1">
            <a:blip r:embed="rId26">
              <a:clrChange>
                <a:clrFrom>
                  <a:srgbClr val="F6F6F6"/>
                </a:clrFrom>
                <a:clrTo>
                  <a:srgbClr val="F6F6F6">
                    <a:alpha val="0"/>
                  </a:srgbClr>
                </a:clrTo>
              </a:clrChange>
            </a:blip>
            <a:srcRect b="33166"/>
            <a:stretch/>
          </p:blipFill>
          <p:spPr>
            <a:xfrm>
              <a:off x="5325863" y="1257724"/>
              <a:ext cx="485275" cy="506271"/>
            </a:xfrm>
            <a:prstGeom prst="rect">
              <a:avLst/>
            </a:prstGeom>
          </p:spPr>
        </p:pic>
        <p:pic>
          <p:nvPicPr>
            <p:cNvPr id="30" name="Picture 29"/>
            <p:cNvPicPr>
              <a:picLocks noChangeAspect="1"/>
            </p:cNvPicPr>
            <p:nvPr/>
          </p:nvPicPr>
          <p:blipFill rotWithShape="1">
            <a:blip r:embed="rId27">
              <a:clrChange>
                <a:clrFrom>
                  <a:srgbClr val="FFFFFF"/>
                </a:clrFrom>
                <a:clrTo>
                  <a:srgbClr val="FFFFFF">
                    <a:alpha val="0"/>
                  </a:srgbClr>
                </a:clrTo>
              </a:clrChange>
            </a:blip>
            <a:srcRect b="7790"/>
            <a:stretch/>
          </p:blipFill>
          <p:spPr>
            <a:xfrm>
              <a:off x="6308143" y="1248670"/>
              <a:ext cx="515871" cy="524378"/>
            </a:xfrm>
            <a:prstGeom prst="rect">
              <a:avLst/>
            </a:prstGeom>
          </p:spPr>
        </p:pic>
        <p:pic>
          <p:nvPicPr>
            <p:cNvPr id="31" name="Picture 30"/>
            <p:cNvPicPr>
              <a:picLocks noChangeAspect="1"/>
            </p:cNvPicPr>
            <p:nvPr/>
          </p:nvPicPr>
          <p:blipFill>
            <a:blip r:embed="rId28">
              <a:clrChange>
                <a:clrFrom>
                  <a:srgbClr val="FFFFFF"/>
                </a:clrFrom>
                <a:clrTo>
                  <a:srgbClr val="FFFFFF">
                    <a:alpha val="0"/>
                  </a:srgbClr>
                </a:clrTo>
              </a:clrChange>
            </a:blip>
            <a:stretch>
              <a:fillRect/>
            </a:stretch>
          </p:blipFill>
          <p:spPr>
            <a:xfrm rot="19488447">
              <a:off x="7335196" y="1254340"/>
              <a:ext cx="514967" cy="514967"/>
            </a:xfrm>
            <a:prstGeom prst="rect">
              <a:avLst/>
            </a:prstGeom>
          </p:spPr>
        </p:pic>
        <p:pic>
          <p:nvPicPr>
            <p:cNvPr id="32" name="Picture 31"/>
            <p:cNvPicPr>
              <a:picLocks noChangeAspect="1"/>
            </p:cNvPicPr>
            <p:nvPr/>
          </p:nvPicPr>
          <p:blipFill>
            <a:blip r:embed="rId29">
              <a:clrChange>
                <a:clrFrom>
                  <a:srgbClr val="FFFFFF"/>
                </a:clrFrom>
                <a:clrTo>
                  <a:srgbClr val="FFFFFF">
                    <a:alpha val="0"/>
                  </a:srgbClr>
                </a:clrTo>
              </a:clrChange>
            </a:blip>
            <a:stretch>
              <a:fillRect/>
            </a:stretch>
          </p:blipFill>
          <p:spPr>
            <a:xfrm>
              <a:off x="8310391" y="1358429"/>
              <a:ext cx="303315" cy="385570"/>
            </a:xfrm>
            <a:prstGeom prst="rect">
              <a:avLst/>
            </a:prstGeom>
          </p:spPr>
        </p:pic>
        <p:pic>
          <p:nvPicPr>
            <p:cNvPr id="33" name="Picture 32"/>
            <p:cNvPicPr>
              <a:picLocks noChangeAspect="1"/>
            </p:cNvPicPr>
            <p:nvPr/>
          </p:nvPicPr>
          <p:blipFill>
            <a:blip r:embed="rId30">
              <a:clrChange>
                <a:clrFrom>
                  <a:srgbClr val="FFFFFF"/>
                </a:clrFrom>
                <a:clrTo>
                  <a:srgbClr val="FFFFFF">
                    <a:alpha val="0"/>
                  </a:srgbClr>
                </a:clrTo>
              </a:clrChange>
            </a:blip>
            <a:stretch>
              <a:fillRect/>
            </a:stretch>
          </p:blipFill>
          <p:spPr>
            <a:xfrm>
              <a:off x="9048899" y="1273541"/>
              <a:ext cx="572957" cy="492743"/>
            </a:xfrm>
            <a:prstGeom prst="rect">
              <a:avLst/>
            </a:prstGeom>
          </p:spPr>
        </p:pic>
      </p:grpSp>
      <p:sp>
        <p:nvSpPr>
          <p:cNvPr id="69" name="TextBox 68"/>
          <p:cNvSpPr txBox="1"/>
          <p:nvPr/>
        </p:nvSpPr>
        <p:spPr>
          <a:xfrm>
            <a:off x="805387" y="2163303"/>
            <a:ext cx="3486952" cy="461665"/>
          </a:xfrm>
          <a:prstGeom prst="rect">
            <a:avLst/>
          </a:prstGeom>
          <a:noFill/>
        </p:spPr>
        <p:txBody>
          <a:bodyPr wrap="square" rtlCol="0">
            <a:spAutoFit/>
          </a:bodyPr>
          <a:lstStyle/>
          <a:p>
            <a:r>
              <a:rPr lang="en-US" sz="2400" i="1" dirty="0" err="1"/>
              <a:t>Andropogon</a:t>
            </a:r>
            <a:r>
              <a:rPr lang="en-US" sz="2400" i="1" dirty="0"/>
              <a:t> </a:t>
            </a:r>
            <a:r>
              <a:rPr lang="en-US" sz="2400" i="1" dirty="0" err="1"/>
              <a:t>gerardii</a:t>
            </a:r>
            <a:endParaRPr lang="en-US" sz="2400" i="1" dirty="0"/>
          </a:p>
        </p:txBody>
      </p:sp>
      <p:sp>
        <p:nvSpPr>
          <p:cNvPr id="71" name="Oval 70"/>
          <p:cNvSpPr/>
          <p:nvPr/>
        </p:nvSpPr>
        <p:spPr>
          <a:xfrm>
            <a:off x="4581420" y="1273182"/>
            <a:ext cx="1762125" cy="63507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3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2" grpId="0"/>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07FE-EADE-4216-B043-D2393D670C82}"/>
              </a:ext>
            </a:extLst>
          </p:cNvPr>
          <p:cNvSpPr>
            <a:spLocks noGrp="1"/>
          </p:cNvSpPr>
          <p:nvPr>
            <p:ph type="title"/>
          </p:nvPr>
        </p:nvSpPr>
        <p:spPr>
          <a:xfrm>
            <a:off x="646112" y="452717"/>
            <a:ext cx="9404723" cy="755251"/>
          </a:xfrm>
        </p:spPr>
        <p:txBody>
          <a:bodyPr/>
          <a:lstStyle/>
          <a:p>
            <a:r>
              <a:rPr lang="en-US" dirty="0"/>
              <a:t>Classification of Life</a:t>
            </a:r>
          </a:p>
        </p:txBody>
      </p:sp>
      <p:grpSp>
        <p:nvGrpSpPr>
          <p:cNvPr id="102" name="Group 101"/>
          <p:cNvGrpSpPr/>
          <p:nvPr/>
        </p:nvGrpSpPr>
        <p:grpSpPr>
          <a:xfrm>
            <a:off x="1733554" y="1123951"/>
            <a:ext cx="8658225" cy="5638800"/>
            <a:chOff x="371475" y="142874"/>
            <a:chExt cx="9915525" cy="6600825"/>
          </a:xfrm>
        </p:grpSpPr>
        <p:grpSp>
          <p:nvGrpSpPr>
            <p:cNvPr id="103" name="Group 102"/>
            <p:cNvGrpSpPr/>
            <p:nvPr/>
          </p:nvGrpSpPr>
          <p:grpSpPr>
            <a:xfrm>
              <a:off x="371475" y="142874"/>
              <a:ext cx="9915525" cy="6600825"/>
              <a:chOff x="371475" y="142874"/>
              <a:chExt cx="9915525" cy="6600825"/>
            </a:xfrm>
          </p:grpSpPr>
          <p:grpSp>
            <p:nvGrpSpPr>
              <p:cNvPr id="110" name="Group 109"/>
              <p:cNvGrpSpPr/>
              <p:nvPr/>
            </p:nvGrpSpPr>
            <p:grpSpPr>
              <a:xfrm>
                <a:off x="371475" y="142874"/>
                <a:ext cx="9915525" cy="6600825"/>
                <a:chOff x="371475" y="142874"/>
                <a:chExt cx="9915525" cy="6600825"/>
              </a:xfrm>
            </p:grpSpPr>
            <p:grpSp>
              <p:nvGrpSpPr>
                <p:cNvPr id="117" name="Group 116"/>
                <p:cNvGrpSpPr/>
                <p:nvPr/>
              </p:nvGrpSpPr>
              <p:grpSpPr>
                <a:xfrm>
                  <a:off x="371475" y="142874"/>
                  <a:ext cx="9915525" cy="6600825"/>
                  <a:chOff x="371475" y="142874"/>
                  <a:chExt cx="9915525" cy="6600825"/>
                </a:xfrm>
              </p:grpSpPr>
              <p:grpSp>
                <p:nvGrpSpPr>
                  <p:cNvPr id="124" name="Group 123"/>
                  <p:cNvGrpSpPr/>
                  <p:nvPr/>
                </p:nvGrpSpPr>
                <p:grpSpPr>
                  <a:xfrm>
                    <a:off x="371475" y="142874"/>
                    <a:ext cx="9915525" cy="6600825"/>
                    <a:chOff x="371475" y="142874"/>
                    <a:chExt cx="9915525" cy="6600825"/>
                  </a:xfrm>
                </p:grpSpPr>
                <p:grpSp>
                  <p:nvGrpSpPr>
                    <p:cNvPr id="127" name="Group 126"/>
                    <p:cNvGrpSpPr/>
                    <p:nvPr/>
                  </p:nvGrpSpPr>
                  <p:grpSpPr>
                    <a:xfrm>
                      <a:off x="371475" y="142874"/>
                      <a:ext cx="9915525" cy="6600825"/>
                      <a:chOff x="371475" y="142874"/>
                      <a:chExt cx="9915525" cy="6600825"/>
                    </a:xfrm>
                  </p:grpSpPr>
                  <p:sp>
                    <p:nvSpPr>
                      <p:cNvPr id="130" name="Rectangle 129"/>
                      <p:cNvSpPr/>
                      <p:nvPr/>
                    </p:nvSpPr>
                    <p:spPr>
                      <a:xfrm>
                        <a:off x="371475" y="142874"/>
                        <a:ext cx="9915525" cy="6600825"/>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3511465" y="156767"/>
                        <a:ext cx="3148170" cy="540429"/>
                      </a:xfrm>
                      <a:prstGeom prst="rect">
                        <a:avLst/>
                      </a:prstGeom>
                      <a:noFill/>
                    </p:spPr>
                    <p:txBody>
                      <a:bodyPr wrap="square" rtlCol="0">
                        <a:spAutoFit/>
                      </a:bodyPr>
                      <a:lstStyle/>
                      <a:p>
                        <a:pPr algn="ctr"/>
                        <a:r>
                          <a:rPr lang="en-US" sz="2400" b="1" dirty="0">
                            <a:solidFill>
                              <a:schemeClr val="bg1"/>
                            </a:solidFill>
                          </a:rPr>
                          <a:t>The Six Kingdoms</a:t>
                        </a:r>
                      </a:p>
                    </p:txBody>
                  </p:sp>
                </p:grpSp>
                <p:sp>
                  <p:nvSpPr>
                    <p:cNvPr id="128" name="Rectangle 127"/>
                    <p:cNvSpPr/>
                    <p:nvPr/>
                  </p:nvSpPr>
                  <p:spPr>
                    <a:xfrm>
                      <a:off x="530895" y="618432"/>
                      <a:ext cx="3230564" cy="5936624"/>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4036894" y="618432"/>
                      <a:ext cx="6142302" cy="5936624"/>
                    </a:xfrm>
                    <a:prstGeom prst="rect">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Box 124"/>
                  <p:cNvSpPr txBox="1"/>
                  <p:nvPr/>
                </p:nvSpPr>
                <p:spPr>
                  <a:xfrm>
                    <a:off x="1447801" y="616483"/>
                    <a:ext cx="1619249" cy="432343"/>
                  </a:xfrm>
                  <a:prstGeom prst="rect">
                    <a:avLst/>
                  </a:prstGeom>
                  <a:noFill/>
                </p:spPr>
                <p:txBody>
                  <a:bodyPr wrap="square" rtlCol="0">
                    <a:spAutoFit/>
                  </a:bodyPr>
                  <a:lstStyle/>
                  <a:p>
                    <a:pPr algn="ctr"/>
                    <a:r>
                      <a:rPr lang="en-US" dirty="0" err="1">
                        <a:solidFill>
                          <a:schemeClr val="bg1"/>
                        </a:solidFill>
                      </a:rPr>
                      <a:t>Prokaryota</a:t>
                    </a:r>
                    <a:endParaRPr lang="en-US" dirty="0">
                      <a:solidFill>
                        <a:schemeClr val="bg1"/>
                      </a:solidFill>
                    </a:endParaRPr>
                  </a:p>
                </p:txBody>
              </p:sp>
              <p:sp>
                <p:nvSpPr>
                  <p:cNvPr id="126" name="TextBox 125"/>
                  <p:cNvSpPr txBox="1"/>
                  <p:nvPr/>
                </p:nvSpPr>
                <p:spPr>
                  <a:xfrm>
                    <a:off x="6197022" y="623075"/>
                    <a:ext cx="1619249" cy="432343"/>
                  </a:xfrm>
                  <a:prstGeom prst="rect">
                    <a:avLst/>
                  </a:prstGeom>
                  <a:noFill/>
                </p:spPr>
                <p:txBody>
                  <a:bodyPr wrap="square" rtlCol="0">
                    <a:spAutoFit/>
                  </a:bodyPr>
                  <a:lstStyle/>
                  <a:p>
                    <a:pPr algn="ctr"/>
                    <a:r>
                      <a:rPr lang="en-US" dirty="0" err="1">
                        <a:solidFill>
                          <a:schemeClr val="bg1"/>
                        </a:solidFill>
                      </a:rPr>
                      <a:t>Eukaryota</a:t>
                    </a:r>
                    <a:endParaRPr lang="en-US" dirty="0">
                      <a:solidFill>
                        <a:schemeClr val="bg1"/>
                      </a:solidFill>
                    </a:endParaRPr>
                  </a:p>
                </p:txBody>
              </p:sp>
            </p:grpSp>
            <p:sp>
              <p:nvSpPr>
                <p:cNvPr id="118" name="Rectangle 117"/>
                <p:cNvSpPr/>
                <p:nvPr/>
              </p:nvSpPr>
              <p:spPr>
                <a:xfrm>
                  <a:off x="695783" y="3709448"/>
                  <a:ext cx="2930346" cy="2495734"/>
                </a:xfrm>
                <a:prstGeom prst="rect">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703688" y="1045338"/>
                  <a:ext cx="2930346" cy="2495734"/>
                </a:xfrm>
                <a:prstGeom prst="rect">
                  <a:avLst/>
                </a:prstGeom>
                <a:solidFill>
                  <a:schemeClr val="accent3">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170353" y="1063437"/>
                  <a:ext cx="2930346" cy="2495734"/>
                </a:xfrm>
                <a:prstGeom prst="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189786" y="1054914"/>
                  <a:ext cx="2930346" cy="2495734"/>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170353" y="3720852"/>
                  <a:ext cx="2930346" cy="2495734"/>
                </a:xfrm>
                <a:prstGeom prst="rect">
                  <a:avLst/>
                </a:prstGeom>
                <a:solidFill>
                  <a:schemeClr val="accent5">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182471" y="3720852"/>
                  <a:ext cx="2930346" cy="2495734"/>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TextBox 110"/>
              <p:cNvSpPr txBox="1"/>
              <p:nvPr/>
            </p:nvSpPr>
            <p:spPr>
              <a:xfrm>
                <a:off x="1468749" y="3182250"/>
                <a:ext cx="1400225" cy="396314"/>
              </a:xfrm>
              <a:prstGeom prst="rect">
                <a:avLst/>
              </a:prstGeom>
              <a:noFill/>
            </p:spPr>
            <p:txBody>
              <a:bodyPr wrap="square" rtlCol="0">
                <a:spAutoFit/>
              </a:bodyPr>
              <a:lstStyle/>
              <a:p>
                <a:pPr algn="ctr"/>
                <a:r>
                  <a:rPr lang="en-US" sz="1600" dirty="0">
                    <a:solidFill>
                      <a:schemeClr val="bg1"/>
                    </a:solidFill>
                  </a:rPr>
                  <a:t>Bacteria</a:t>
                </a:r>
              </a:p>
            </p:txBody>
          </p:sp>
          <p:sp>
            <p:nvSpPr>
              <p:cNvPr id="112" name="TextBox 111"/>
              <p:cNvSpPr txBox="1"/>
              <p:nvPr/>
            </p:nvSpPr>
            <p:spPr>
              <a:xfrm>
                <a:off x="1480180" y="5868189"/>
                <a:ext cx="1400225" cy="396314"/>
              </a:xfrm>
              <a:prstGeom prst="rect">
                <a:avLst/>
              </a:prstGeom>
              <a:noFill/>
            </p:spPr>
            <p:txBody>
              <a:bodyPr wrap="square" rtlCol="0">
                <a:spAutoFit/>
              </a:bodyPr>
              <a:lstStyle/>
              <a:p>
                <a:pPr algn="ctr"/>
                <a:r>
                  <a:rPr lang="en-US" sz="1600" dirty="0">
                    <a:solidFill>
                      <a:schemeClr val="bg1"/>
                    </a:solidFill>
                  </a:rPr>
                  <a:t>Archaea</a:t>
                </a:r>
              </a:p>
            </p:txBody>
          </p:sp>
          <p:sp>
            <p:nvSpPr>
              <p:cNvPr id="113" name="TextBox 112"/>
              <p:cNvSpPr txBox="1"/>
              <p:nvPr/>
            </p:nvSpPr>
            <p:spPr>
              <a:xfrm>
                <a:off x="4977351" y="3193654"/>
                <a:ext cx="1400225" cy="396314"/>
              </a:xfrm>
              <a:prstGeom prst="rect">
                <a:avLst/>
              </a:prstGeom>
              <a:noFill/>
            </p:spPr>
            <p:txBody>
              <a:bodyPr wrap="square" rtlCol="0">
                <a:spAutoFit/>
              </a:bodyPr>
              <a:lstStyle/>
              <a:p>
                <a:pPr algn="ctr"/>
                <a:r>
                  <a:rPr lang="en-US" sz="1600" dirty="0">
                    <a:solidFill>
                      <a:schemeClr val="bg1"/>
                    </a:solidFill>
                  </a:rPr>
                  <a:t>Protista</a:t>
                </a:r>
              </a:p>
            </p:txBody>
          </p:sp>
          <p:sp>
            <p:nvSpPr>
              <p:cNvPr id="114" name="TextBox 113"/>
              <p:cNvSpPr txBox="1"/>
              <p:nvPr/>
            </p:nvSpPr>
            <p:spPr>
              <a:xfrm>
                <a:off x="8049328" y="3201163"/>
                <a:ext cx="1400225" cy="396314"/>
              </a:xfrm>
              <a:prstGeom prst="rect">
                <a:avLst/>
              </a:prstGeom>
              <a:noFill/>
            </p:spPr>
            <p:txBody>
              <a:bodyPr wrap="square" rtlCol="0">
                <a:spAutoFit/>
              </a:bodyPr>
              <a:lstStyle/>
              <a:p>
                <a:pPr algn="ctr"/>
                <a:r>
                  <a:rPr lang="en-US" sz="1600" dirty="0">
                    <a:solidFill>
                      <a:schemeClr val="bg1"/>
                    </a:solidFill>
                  </a:rPr>
                  <a:t>Plantae</a:t>
                </a:r>
              </a:p>
            </p:txBody>
          </p:sp>
          <p:sp>
            <p:nvSpPr>
              <p:cNvPr id="115" name="TextBox 114"/>
              <p:cNvSpPr txBox="1"/>
              <p:nvPr/>
            </p:nvSpPr>
            <p:spPr>
              <a:xfrm>
                <a:off x="4935413" y="5905235"/>
                <a:ext cx="1400225" cy="396314"/>
              </a:xfrm>
              <a:prstGeom prst="rect">
                <a:avLst/>
              </a:prstGeom>
              <a:noFill/>
            </p:spPr>
            <p:txBody>
              <a:bodyPr wrap="square" rtlCol="0">
                <a:spAutoFit/>
              </a:bodyPr>
              <a:lstStyle/>
              <a:p>
                <a:pPr algn="ctr"/>
                <a:r>
                  <a:rPr lang="en-US" sz="1600" dirty="0">
                    <a:solidFill>
                      <a:schemeClr val="bg1"/>
                    </a:solidFill>
                  </a:rPr>
                  <a:t>Fungi</a:t>
                </a:r>
              </a:p>
            </p:txBody>
          </p:sp>
          <p:sp>
            <p:nvSpPr>
              <p:cNvPr id="116" name="TextBox 115"/>
              <p:cNvSpPr txBox="1"/>
              <p:nvPr/>
            </p:nvSpPr>
            <p:spPr>
              <a:xfrm>
                <a:off x="8153410" y="5905235"/>
                <a:ext cx="1400225" cy="396314"/>
              </a:xfrm>
              <a:prstGeom prst="rect">
                <a:avLst/>
              </a:prstGeom>
              <a:noFill/>
            </p:spPr>
            <p:txBody>
              <a:bodyPr wrap="square" rtlCol="0">
                <a:spAutoFit/>
              </a:bodyPr>
              <a:lstStyle/>
              <a:p>
                <a:pPr algn="ctr"/>
                <a:r>
                  <a:rPr lang="en-US" sz="1600" dirty="0">
                    <a:solidFill>
                      <a:schemeClr val="bg1"/>
                    </a:solidFill>
                  </a:rPr>
                  <a:t>Animalia</a:t>
                </a:r>
              </a:p>
            </p:txBody>
          </p:sp>
        </p:grpSp>
        <p:sp>
          <p:nvSpPr>
            <p:cNvPr id="104" name="Rectangle 103"/>
            <p:cNvSpPr/>
            <p:nvPr/>
          </p:nvSpPr>
          <p:spPr>
            <a:xfrm>
              <a:off x="1143816" y="1367939"/>
              <a:ext cx="2018484" cy="1758111"/>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143816" y="4005672"/>
              <a:ext cx="2018484" cy="1758111"/>
            </a:xfrm>
            <a:prstGeom prst="rect">
              <a:avLst/>
            </a:prstGeom>
            <a:blipFill>
              <a:blip r:embed="rId4" cstate="email">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148943" y="1380156"/>
              <a:ext cx="1325324" cy="1758111"/>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714574" y="1321659"/>
              <a:ext cx="2018484" cy="1758111"/>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780069" y="4108009"/>
              <a:ext cx="1722775" cy="1758111"/>
            </a:xfrm>
            <a:prstGeom prst="rect">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596371" y="4262054"/>
              <a:ext cx="2448641" cy="1356511"/>
            </a:xfrm>
            <a:prstGeom prst="rect">
              <a:avLst/>
            </a:prstGeom>
            <a:blipFill>
              <a:blip r:embed="rId9"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49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4707FE-EADE-4216-B043-D2393D670C82}"/>
              </a:ext>
            </a:extLst>
          </p:cNvPr>
          <p:cNvSpPr>
            <a:spLocks noGrp="1"/>
          </p:cNvSpPr>
          <p:nvPr>
            <p:ph type="title"/>
          </p:nvPr>
        </p:nvSpPr>
        <p:spPr/>
        <p:txBody>
          <a:bodyPr/>
          <a:lstStyle/>
          <a:p>
            <a:r>
              <a:rPr lang="en-US" dirty="0"/>
              <a:t>What are plants?</a:t>
            </a:r>
          </a:p>
        </p:txBody>
      </p:sp>
      <p:sp>
        <p:nvSpPr>
          <p:cNvPr id="7" name="Rectangle 6"/>
          <p:cNvSpPr/>
          <p:nvPr/>
        </p:nvSpPr>
        <p:spPr>
          <a:xfrm>
            <a:off x="6224157" y="1176719"/>
            <a:ext cx="2680855" cy="2358736"/>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05012" y="1176719"/>
            <a:ext cx="2680855" cy="2358736"/>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05012" y="3535455"/>
            <a:ext cx="2680855" cy="2358736"/>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24157" y="3535455"/>
            <a:ext cx="2680855" cy="2358736"/>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43304" y="3535455"/>
            <a:ext cx="2680855" cy="2358736"/>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030380" y="3368336"/>
            <a:ext cx="2348347" cy="2677493"/>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t="16128" b="13373"/>
          <a:stretch/>
        </p:blipFill>
        <p:spPr>
          <a:xfrm>
            <a:off x="3543304" y="1176723"/>
            <a:ext cx="2680855" cy="2360111"/>
          </a:xfrm>
          <a:prstGeom prst="rect">
            <a:avLst/>
          </a:prstGeom>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6233" y="1173193"/>
            <a:ext cx="2677067" cy="2364812"/>
          </a:xfrm>
          <a:prstGeom prst="rect">
            <a:avLst/>
          </a:prstGeom>
        </p:spPr>
      </p:pic>
    </p:spTree>
    <p:extLst>
      <p:ext uri="{BB962C8B-B14F-4D97-AF65-F5344CB8AC3E}">
        <p14:creationId xmlns:p14="http://schemas.microsoft.com/office/powerpoint/2010/main" val="428804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64707FE-EADE-4216-B043-D2393D670C82}"/>
              </a:ext>
            </a:extLst>
          </p:cNvPr>
          <p:cNvSpPr txBox="1">
            <a:spLocks/>
          </p:cNvSpPr>
          <p:nvPr/>
        </p:nvSpPr>
        <p:spPr>
          <a:xfrm>
            <a:off x="646112" y="452718"/>
            <a:ext cx="9404723" cy="78279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Classification of Life</a:t>
            </a:r>
          </a:p>
        </p:txBody>
      </p:sp>
      <p:sp>
        <p:nvSpPr>
          <p:cNvPr id="75" name="Content Placeholder 2">
            <a:extLst>
              <a:ext uri="{FF2B5EF4-FFF2-40B4-BE49-F238E27FC236}">
                <a16:creationId xmlns:a16="http://schemas.microsoft.com/office/drawing/2014/main" id="{AC042D27-DC86-418A-8BD4-AEA0C132B05F}"/>
              </a:ext>
            </a:extLst>
          </p:cNvPr>
          <p:cNvSpPr>
            <a:spLocks noGrp="1"/>
          </p:cNvSpPr>
          <p:nvPr>
            <p:ph idx="1"/>
          </p:nvPr>
        </p:nvSpPr>
        <p:spPr>
          <a:xfrm>
            <a:off x="707849" y="1253340"/>
            <a:ext cx="3593379" cy="489184"/>
          </a:xfrm>
        </p:spPr>
        <p:txBody>
          <a:bodyPr/>
          <a:lstStyle/>
          <a:p>
            <a:r>
              <a:rPr lang="en-US" dirty="0"/>
              <a:t>Systematics</a:t>
            </a:r>
          </a:p>
        </p:txBody>
      </p:sp>
      <p:sp>
        <p:nvSpPr>
          <p:cNvPr id="76" name="Content Placeholder 2">
            <a:extLst>
              <a:ext uri="{FF2B5EF4-FFF2-40B4-BE49-F238E27FC236}">
                <a16:creationId xmlns:a16="http://schemas.microsoft.com/office/drawing/2014/main" id="{AC042D27-DC86-418A-8BD4-AEA0C132B05F}"/>
              </a:ext>
            </a:extLst>
          </p:cNvPr>
          <p:cNvSpPr txBox="1">
            <a:spLocks/>
          </p:cNvSpPr>
          <p:nvPr/>
        </p:nvSpPr>
        <p:spPr>
          <a:xfrm>
            <a:off x="1010641" y="1737269"/>
            <a:ext cx="4094761" cy="47397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Taxonomy that describes evolutionary relationships (phylogeny)</a:t>
            </a:r>
          </a:p>
          <a:p>
            <a:r>
              <a:rPr lang="en-US" dirty="0"/>
              <a:t>Latin binomial is retained</a:t>
            </a:r>
          </a:p>
          <a:p>
            <a:r>
              <a:rPr lang="en-US" dirty="0"/>
              <a:t>Rank-based classification is too simple, breaks down  </a:t>
            </a:r>
          </a:p>
          <a:p>
            <a:endParaRPr lang="en-US" dirty="0"/>
          </a:p>
        </p:txBody>
      </p:sp>
      <p:grpSp>
        <p:nvGrpSpPr>
          <p:cNvPr id="4" name="Group 3">
            <a:extLst>
              <a:ext uri="{FF2B5EF4-FFF2-40B4-BE49-F238E27FC236}">
                <a16:creationId xmlns:a16="http://schemas.microsoft.com/office/drawing/2014/main" id="{6D3E92AE-2A48-4F53-B539-DA85FCF5BF4C}"/>
              </a:ext>
            </a:extLst>
          </p:cNvPr>
          <p:cNvGrpSpPr/>
          <p:nvPr/>
        </p:nvGrpSpPr>
        <p:grpSpPr>
          <a:xfrm>
            <a:off x="6358432" y="0"/>
            <a:ext cx="5833568" cy="6858000"/>
            <a:chOff x="6358432" y="0"/>
            <a:chExt cx="5833568" cy="6858000"/>
          </a:xfrm>
        </p:grpSpPr>
        <p:pic>
          <p:nvPicPr>
            <p:cNvPr id="2" name="Picture 1">
              <a:extLst>
                <a:ext uri="{FF2B5EF4-FFF2-40B4-BE49-F238E27FC236}">
                  <a16:creationId xmlns:a16="http://schemas.microsoft.com/office/drawing/2014/main" id="{CF23F373-5CC0-4263-8698-0FB8A687A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8432" y="0"/>
              <a:ext cx="5833568" cy="6858000"/>
            </a:xfrm>
            <a:prstGeom prst="rect">
              <a:avLst/>
            </a:prstGeom>
          </p:spPr>
        </p:pic>
        <p:sp>
          <p:nvSpPr>
            <p:cNvPr id="3" name="Rectangle 2">
              <a:extLst>
                <a:ext uri="{FF2B5EF4-FFF2-40B4-BE49-F238E27FC236}">
                  <a16:creationId xmlns:a16="http://schemas.microsoft.com/office/drawing/2014/main" id="{718BB59C-6A22-4DEA-BF31-8E83EC27A852}"/>
                </a:ext>
              </a:extLst>
            </p:cNvPr>
            <p:cNvSpPr/>
            <p:nvPr/>
          </p:nvSpPr>
          <p:spPr>
            <a:xfrm>
              <a:off x="6449872" y="6440244"/>
              <a:ext cx="3283408" cy="400110"/>
            </a:xfrm>
            <a:prstGeom prst="rect">
              <a:avLst/>
            </a:prstGeom>
          </p:spPr>
          <p:txBody>
            <a:bodyPr wrap="square">
              <a:spAutoFit/>
            </a:bodyPr>
            <a:lstStyle/>
            <a:p>
              <a:r>
                <a:rPr lang="en-US" sz="1000" dirty="0">
                  <a:solidFill>
                    <a:schemeClr val="bg1"/>
                  </a:solidFill>
                </a:rPr>
                <a:t>Hug, Laura A., et al. "A new view of the tree of life." </a:t>
              </a:r>
              <a:r>
                <a:rPr lang="en-US" sz="1000" i="1" dirty="0">
                  <a:solidFill>
                    <a:schemeClr val="bg1"/>
                  </a:solidFill>
                </a:rPr>
                <a:t>Nature microbiology</a:t>
              </a:r>
              <a:r>
                <a:rPr lang="en-US" sz="1000" dirty="0">
                  <a:solidFill>
                    <a:schemeClr val="bg1"/>
                  </a:solidFill>
                </a:rPr>
                <a:t> 1.5 (2016): 1-6.</a:t>
              </a:r>
            </a:p>
          </p:txBody>
        </p:sp>
      </p:grpSp>
    </p:spTree>
    <p:extLst>
      <p:ext uri="{BB962C8B-B14F-4D97-AF65-F5344CB8AC3E}">
        <p14:creationId xmlns:p14="http://schemas.microsoft.com/office/powerpoint/2010/main" val="113409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20"/>
            <a:ext cx="9404723" cy="772233"/>
          </a:xfrm>
        </p:spPr>
        <p:txBody>
          <a:bodyPr/>
          <a:lstStyle/>
          <a:p>
            <a:r>
              <a:rPr lang="en-US" dirty="0"/>
              <a:t>Systematics</a:t>
            </a:r>
          </a:p>
        </p:txBody>
      </p:sp>
      <p:grpSp>
        <p:nvGrpSpPr>
          <p:cNvPr id="29" name="Group 28"/>
          <p:cNvGrpSpPr/>
          <p:nvPr/>
        </p:nvGrpSpPr>
        <p:grpSpPr>
          <a:xfrm>
            <a:off x="1145546" y="1337580"/>
            <a:ext cx="10635923" cy="5287055"/>
            <a:chOff x="793119" y="1499503"/>
            <a:chExt cx="10635923" cy="5287055"/>
          </a:xfrm>
        </p:grpSpPr>
        <p:pic>
          <p:nvPicPr>
            <p:cNvPr id="41" name="Picture 40" descr="Telecanter's Receding Rules: Silhouettes IX"/>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6809" y="1711669"/>
              <a:ext cx="822365" cy="505150"/>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10685481" y="1770120"/>
              <a:ext cx="743561" cy="486058"/>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8030712" y="1499503"/>
              <a:ext cx="934245" cy="929482"/>
            </a:xfrm>
            <a:prstGeom prst="rect">
              <a:avLst/>
            </a:prstGeom>
          </p:spPr>
        </p:pic>
        <p:pic>
          <p:nvPicPr>
            <p:cNvPr id="46" name="Picture 45"/>
            <p:cNvPicPr>
              <a:picLocks noChangeAspect="1"/>
            </p:cNvPicPr>
            <p:nvPr/>
          </p:nvPicPr>
          <p:blipFill>
            <a:blip r:embed="rId6">
              <a:clrChange>
                <a:clrFrom>
                  <a:srgbClr val="FEFEFE"/>
                </a:clrFrom>
                <a:clrTo>
                  <a:srgbClr val="FEFEFE">
                    <a:alpha val="0"/>
                  </a:srgbClr>
                </a:clrTo>
              </a:clrChange>
            </a:blip>
            <a:stretch>
              <a:fillRect/>
            </a:stretch>
          </p:blipFill>
          <p:spPr>
            <a:xfrm>
              <a:off x="793119" y="1725711"/>
              <a:ext cx="1113190" cy="550275"/>
            </a:xfrm>
            <a:prstGeom prst="rect">
              <a:avLst/>
            </a:prstGeom>
          </p:spPr>
        </p:pic>
        <p:pic>
          <p:nvPicPr>
            <p:cNvPr id="50" name="Picture 49"/>
            <p:cNvPicPr>
              <a:picLocks noChangeAspect="1"/>
            </p:cNvPicPr>
            <p:nvPr/>
          </p:nvPicPr>
          <p:blipFill>
            <a:blip r:embed="rId7">
              <a:clrChange>
                <a:clrFrom>
                  <a:srgbClr val="FFFFFF"/>
                </a:clrFrom>
                <a:clrTo>
                  <a:srgbClr val="FFFFFF">
                    <a:alpha val="0"/>
                  </a:srgbClr>
                </a:clrTo>
              </a:clrChange>
            </a:blip>
            <a:stretch>
              <a:fillRect/>
            </a:stretch>
          </p:blipFill>
          <p:spPr>
            <a:xfrm rot="20599319">
              <a:off x="5418539" y="1729372"/>
              <a:ext cx="814946" cy="567553"/>
            </a:xfrm>
            <a:prstGeom prst="rect">
              <a:avLst/>
            </a:prstGeom>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8798567" y="1636452"/>
              <a:ext cx="693311" cy="689777"/>
            </a:xfrm>
            <a:prstGeom prst="rect">
              <a:avLst/>
            </a:prstGeom>
          </p:spPr>
        </p:pic>
        <p:pic>
          <p:nvPicPr>
            <p:cNvPr id="57" name="Picture 56"/>
            <p:cNvPicPr>
              <a:picLocks noChangeAspect="1"/>
            </p:cNvPicPr>
            <p:nvPr/>
          </p:nvPicPr>
          <p:blipFill rotWithShape="1">
            <a:blip r:embed="rId9">
              <a:clrChange>
                <a:clrFrom>
                  <a:srgbClr val="FFFFFF"/>
                </a:clrFrom>
                <a:clrTo>
                  <a:srgbClr val="FFFFFF">
                    <a:alpha val="0"/>
                  </a:srgbClr>
                </a:clrTo>
              </a:clrChange>
            </a:blip>
            <a:srcRect l="26576" t="1795" r="25486" b="3583"/>
            <a:stretch/>
          </p:blipFill>
          <p:spPr>
            <a:xfrm rot="16200000">
              <a:off x="4231917" y="1695868"/>
              <a:ext cx="310788" cy="797909"/>
            </a:xfrm>
            <a:prstGeom prst="rect">
              <a:avLst/>
            </a:prstGeom>
          </p:spPr>
        </p:pic>
        <p:pic>
          <p:nvPicPr>
            <p:cNvPr id="58" name="Picture 57"/>
            <p:cNvPicPr>
              <a:picLocks noChangeAspect="1"/>
            </p:cNvPicPr>
            <p:nvPr/>
          </p:nvPicPr>
          <p:blipFill>
            <a:blip r:embed="rId10">
              <a:clrChange>
                <a:clrFrom>
                  <a:srgbClr val="F7F7F7"/>
                </a:clrFrom>
                <a:clrTo>
                  <a:srgbClr val="F7F7F7">
                    <a:alpha val="0"/>
                  </a:srgbClr>
                </a:clrTo>
              </a:clrChange>
            </a:blip>
            <a:stretch>
              <a:fillRect/>
            </a:stretch>
          </p:blipFill>
          <p:spPr>
            <a:xfrm>
              <a:off x="2927469" y="1736189"/>
              <a:ext cx="1376617" cy="540934"/>
            </a:xfrm>
            <a:prstGeom prst="rect">
              <a:avLst/>
            </a:prstGeom>
          </p:spPr>
        </p:pic>
        <p:pic>
          <p:nvPicPr>
            <p:cNvPr id="22" name="Picture 21"/>
            <p:cNvPicPr>
              <a:picLocks noChangeAspect="1"/>
            </p:cNvPicPr>
            <p:nvPr/>
          </p:nvPicPr>
          <p:blipFill>
            <a:blip r:embed="rId11">
              <a:clrChange>
                <a:clrFrom>
                  <a:srgbClr val="FFFFFF"/>
                </a:clrFrom>
                <a:clrTo>
                  <a:srgbClr val="FFFFFF">
                    <a:alpha val="0"/>
                  </a:srgbClr>
                </a:clrTo>
              </a:clrChange>
            </a:blip>
            <a:stretch>
              <a:fillRect/>
            </a:stretch>
          </p:blipFill>
          <p:spPr>
            <a:xfrm>
              <a:off x="7003372" y="1796471"/>
              <a:ext cx="1042641" cy="492536"/>
            </a:xfrm>
            <a:prstGeom prst="rect">
              <a:avLst/>
            </a:prstGeom>
          </p:spPr>
        </p:pic>
        <p:grpSp>
          <p:nvGrpSpPr>
            <p:cNvPr id="27" name="Group 26"/>
            <p:cNvGrpSpPr/>
            <p:nvPr/>
          </p:nvGrpSpPr>
          <p:grpSpPr>
            <a:xfrm>
              <a:off x="1423923" y="2304064"/>
              <a:ext cx="9464061" cy="4482494"/>
              <a:chOff x="1423923" y="2304064"/>
              <a:chExt cx="9464061" cy="4482494"/>
            </a:xfrm>
          </p:grpSpPr>
          <p:cxnSp>
            <p:nvCxnSpPr>
              <p:cNvPr id="63" name="Straight Arrow Connector 62"/>
              <p:cNvCxnSpPr/>
              <p:nvPr/>
            </p:nvCxnSpPr>
            <p:spPr>
              <a:xfrm flipH="1" flipV="1">
                <a:off x="4945336" y="6291083"/>
                <a:ext cx="222470" cy="2574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492278" y="4452255"/>
                <a:ext cx="267640" cy="1873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942516" y="2724519"/>
                <a:ext cx="1210949" cy="307777"/>
              </a:xfrm>
              <a:prstGeom prst="rect">
                <a:avLst/>
              </a:prstGeom>
              <a:noFill/>
            </p:spPr>
            <p:txBody>
              <a:bodyPr wrap="square" rtlCol="0">
                <a:spAutoFit/>
              </a:bodyPr>
              <a:lstStyle/>
              <a:p>
                <a:r>
                  <a:rPr lang="en-US" sz="1400" dirty="0"/>
                  <a:t>Placenta</a:t>
                </a:r>
              </a:p>
            </p:txBody>
          </p:sp>
          <p:sp>
            <p:nvSpPr>
              <p:cNvPr id="69" name="TextBox 68"/>
              <p:cNvSpPr txBox="1"/>
              <p:nvPr/>
            </p:nvSpPr>
            <p:spPr>
              <a:xfrm>
                <a:off x="2277474" y="3078240"/>
                <a:ext cx="1210949" cy="307777"/>
              </a:xfrm>
              <a:prstGeom prst="rect">
                <a:avLst/>
              </a:prstGeom>
              <a:noFill/>
            </p:spPr>
            <p:txBody>
              <a:bodyPr wrap="square" rtlCol="0">
                <a:spAutoFit/>
              </a:bodyPr>
              <a:lstStyle/>
              <a:p>
                <a:r>
                  <a:rPr lang="en-US" sz="1400" dirty="0"/>
                  <a:t>Live birth</a:t>
                </a:r>
              </a:p>
            </p:txBody>
          </p:sp>
          <p:sp>
            <p:nvSpPr>
              <p:cNvPr id="70" name="TextBox 69"/>
              <p:cNvSpPr txBox="1"/>
              <p:nvPr/>
            </p:nvSpPr>
            <p:spPr>
              <a:xfrm>
                <a:off x="4317464" y="4065880"/>
                <a:ext cx="2175463" cy="307777"/>
              </a:xfrm>
              <a:prstGeom prst="rect">
                <a:avLst/>
              </a:prstGeom>
              <a:noFill/>
            </p:spPr>
            <p:txBody>
              <a:bodyPr wrap="square" rtlCol="0">
                <a:spAutoFit/>
              </a:bodyPr>
              <a:lstStyle/>
              <a:p>
                <a:r>
                  <a:rPr lang="en-US" sz="1400" dirty="0"/>
                  <a:t>Fur, mammary glands</a:t>
                </a:r>
              </a:p>
            </p:txBody>
          </p:sp>
          <p:sp>
            <p:nvSpPr>
              <p:cNvPr id="72" name="TextBox 71"/>
              <p:cNvSpPr txBox="1"/>
              <p:nvPr/>
            </p:nvSpPr>
            <p:spPr>
              <a:xfrm>
                <a:off x="4759918" y="6478781"/>
                <a:ext cx="1509007" cy="307777"/>
              </a:xfrm>
              <a:prstGeom prst="rect">
                <a:avLst/>
              </a:prstGeom>
              <a:noFill/>
            </p:spPr>
            <p:txBody>
              <a:bodyPr wrap="square" rtlCol="0">
                <a:spAutoFit/>
              </a:bodyPr>
              <a:lstStyle/>
              <a:p>
                <a:r>
                  <a:rPr lang="en-US" sz="1400" dirty="0"/>
                  <a:t>Amniotic eggs</a:t>
                </a:r>
              </a:p>
            </p:txBody>
          </p:sp>
          <p:grpSp>
            <p:nvGrpSpPr>
              <p:cNvPr id="26" name="Group 25"/>
              <p:cNvGrpSpPr/>
              <p:nvPr/>
            </p:nvGrpSpPr>
            <p:grpSpPr>
              <a:xfrm>
                <a:off x="1423923" y="2304064"/>
                <a:ext cx="9464061" cy="4382486"/>
                <a:chOff x="1423923" y="2304064"/>
                <a:chExt cx="9464061" cy="4382486"/>
              </a:xfrm>
            </p:grpSpPr>
            <p:cxnSp>
              <p:nvCxnSpPr>
                <p:cNvPr id="5" name="Straight Connector 4"/>
                <p:cNvCxnSpPr/>
                <p:nvPr/>
              </p:nvCxnSpPr>
              <p:spPr>
                <a:xfrm flipV="1">
                  <a:off x="4269175" y="2331398"/>
                  <a:ext cx="6618809" cy="43551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423923" y="2322286"/>
                  <a:ext cx="3282707" cy="40688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07594" y="2304064"/>
                  <a:ext cx="2912454" cy="36223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5883503" y="2313175"/>
                  <a:ext cx="1745229" cy="2139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14675" y="2322286"/>
                  <a:ext cx="1099995" cy="7469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292570" y="2322286"/>
                  <a:ext cx="1237692" cy="15379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9125239" y="2331398"/>
                  <a:ext cx="570879" cy="7871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864339" y="2322286"/>
                  <a:ext cx="641625" cy="435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675552" y="2322286"/>
                  <a:ext cx="717252" cy="4567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flipV="1">
                <a:off x="2466110" y="2574099"/>
                <a:ext cx="226072" cy="146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769912" y="2953877"/>
                <a:ext cx="226072" cy="146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4694399" y="2916316"/>
            <a:ext cx="2702299" cy="400110"/>
          </a:xfrm>
          <a:prstGeom prst="rect">
            <a:avLst/>
          </a:prstGeom>
          <a:noFill/>
        </p:spPr>
        <p:txBody>
          <a:bodyPr wrap="square" rtlCol="0">
            <a:spAutoFit/>
          </a:bodyPr>
          <a:lstStyle/>
          <a:p>
            <a:r>
              <a:rPr lang="en-US" sz="2000" b="1" dirty="0"/>
              <a:t>Cladogram</a:t>
            </a:r>
          </a:p>
        </p:txBody>
      </p:sp>
    </p:spTree>
    <p:extLst>
      <p:ext uri="{BB962C8B-B14F-4D97-AF65-F5344CB8AC3E}">
        <p14:creationId xmlns:p14="http://schemas.microsoft.com/office/powerpoint/2010/main" val="250232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val 8"/>
          <p:cNvSpPr/>
          <p:nvPr/>
        </p:nvSpPr>
        <p:spPr>
          <a:xfrm>
            <a:off x="4897649" y="1077692"/>
            <a:ext cx="5844384" cy="5695951"/>
          </a:xfrm>
          <a:prstGeom prst="ellipse">
            <a:avLst/>
          </a:prstGeom>
          <a:solidFill>
            <a:schemeClr val="tx1">
              <a:alpha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964707FE-EADE-4216-B043-D2393D670C82}"/>
              </a:ext>
            </a:extLst>
          </p:cNvPr>
          <p:cNvSpPr txBox="1">
            <a:spLocks/>
          </p:cNvSpPr>
          <p:nvPr/>
        </p:nvSpPr>
        <p:spPr>
          <a:xfrm>
            <a:off x="646112" y="452718"/>
            <a:ext cx="9404723" cy="78279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Classification of Life</a:t>
            </a:r>
            <a:endParaRPr lang="en-US" dirty="0"/>
          </a:p>
        </p:txBody>
      </p:sp>
      <p:sp>
        <p:nvSpPr>
          <p:cNvPr id="2" name="Content Placeholder 1"/>
          <p:cNvSpPr>
            <a:spLocks noGrp="1"/>
          </p:cNvSpPr>
          <p:nvPr>
            <p:ph idx="1"/>
          </p:nvPr>
        </p:nvSpPr>
        <p:spPr>
          <a:xfrm>
            <a:off x="2116137" y="1941143"/>
            <a:ext cx="3055941" cy="490257"/>
          </a:xfrm>
        </p:spPr>
        <p:txBody>
          <a:bodyPr/>
          <a:lstStyle/>
          <a:p>
            <a:pPr marL="0" indent="0">
              <a:spcBef>
                <a:spcPts val="0"/>
              </a:spcBef>
              <a:buNone/>
            </a:pPr>
            <a:r>
              <a:rPr lang="en-US" b="1" u="sng" dirty="0"/>
              <a:t>Linnaean Classification</a:t>
            </a:r>
          </a:p>
        </p:txBody>
      </p:sp>
      <p:sp>
        <p:nvSpPr>
          <p:cNvPr id="7" name="Content Placeholder 1"/>
          <p:cNvSpPr txBox="1">
            <a:spLocks/>
          </p:cNvSpPr>
          <p:nvPr/>
        </p:nvSpPr>
        <p:spPr>
          <a:xfrm>
            <a:off x="6406557" y="1906835"/>
            <a:ext cx="3754437" cy="5245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r">
              <a:spcBef>
                <a:spcPts val="0"/>
              </a:spcBef>
              <a:buNone/>
            </a:pPr>
            <a:r>
              <a:rPr lang="en-US" b="1" u="sng" dirty="0"/>
              <a:t>Phylogenetic Classification</a:t>
            </a:r>
          </a:p>
        </p:txBody>
      </p:sp>
      <p:sp>
        <p:nvSpPr>
          <p:cNvPr id="3" name="Oval 2"/>
          <p:cNvSpPr/>
          <p:nvPr/>
        </p:nvSpPr>
        <p:spPr>
          <a:xfrm>
            <a:off x="1402156" y="1077690"/>
            <a:ext cx="5844384" cy="5695951"/>
          </a:xfrm>
          <a:prstGeom prst="ellipse">
            <a:avLst/>
          </a:prstGeom>
          <a:solidFill>
            <a:schemeClr val="accent5">
              <a:lumMod val="60000"/>
              <a:lumOff val="40000"/>
              <a:alpha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353" y="2431397"/>
            <a:ext cx="3133725" cy="369332"/>
          </a:xfrm>
          <a:prstGeom prst="rect">
            <a:avLst/>
          </a:prstGeom>
          <a:noFill/>
        </p:spPr>
        <p:txBody>
          <a:bodyPr wrap="square" rtlCol="0">
            <a:spAutoFit/>
          </a:bodyPr>
          <a:lstStyle/>
          <a:p>
            <a:r>
              <a:rPr lang="en-US" i="1" dirty="0"/>
              <a:t>Simple, plainly organized</a:t>
            </a:r>
          </a:p>
        </p:txBody>
      </p:sp>
      <p:sp>
        <p:nvSpPr>
          <p:cNvPr id="5" name="TextBox 4"/>
          <p:cNvSpPr txBox="1"/>
          <p:nvPr/>
        </p:nvSpPr>
        <p:spPr>
          <a:xfrm>
            <a:off x="1975460" y="3279337"/>
            <a:ext cx="2409825" cy="646331"/>
          </a:xfrm>
          <a:prstGeom prst="rect">
            <a:avLst/>
          </a:prstGeom>
          <a:noFill/>
        </p:spPr>
        <p:txBody>
          <a:bodyPr wrap="square" rtlCol="0">
            <a:spAutoFit/>
          </a:bodyPr>
          <a:lstStyle/>
          <a:p>
            <a:r>
              <a:rPr lang="en-US" i="1" dirty="0"/>
              <a:t>Based on </a:t>
            </a:r>
          </a:p>
          <a:p>
            <a:r>
              <a:rPr lang="en-US" i="1" dirty="0"/>
              <a:t>physical traits</a:t>
            </a:r>
          </a:p>
        </p:txBody>
      </p:sp>
      <p:sp>
        <p:nvSpPr>
          <p:cNvPr id="8" name="TextBox 7"/>
          <p:cNvSpPr txBox="1"/>
          <p:nvPr/>
        </p:nvSpPr>
        <p:spPr>
          <a:xfrm>
            <a:off x="1975458" y="4464021"/>
            <a:ext cx="2718172" cy="646331"/>
          </a:xfrm>
          <a:prstGeom prst="rect">
            <a:avLst/>
          </a:prstGeom>
          <a:noFill/>
        </p:spPr>
        <p:txBody>
          <a:bodyPr wrap="square" rtlCol="0">
            <a:spAutoFit/>
          </a:bodyPr>
          <a:lstStyle/>
          <a:p>
            <a:r>
              <a:rPr lang="en-US" i="1" dirty="0"/>
              <a:t>Hierarchical system is intuitive but limited</a:t>
            </a:r>
          </a:p>
        </p:txBody>
      </p:sp>
      <p:sp>
        <p:nvSpPr>
          <p:cNvPr id="10" name="TextBox 9"/>
          <p:cNvSpPr txBox="1"/>
          <p:nvPr/>
        </p:nvSpPr>
        <p:spPr>
          <a:xfrm>
            <a:off x="6922491" y="2431397"/>
            <a:ext cx="3238500" cy="369332"/>
          </a:xfrm>
          <a:prstGeom prst="rect">
            <a:avLst/>
          </a:prstGeom>
          <a:noFill/>
        </p:spPr>
        <p:txBody>
          <a:bodyPr wrap="square" rtlCol="0">
            <a:spAutoFit/>
          </a:bodyPr>
          <a:lstStyle/>
          <a:p>
            <a:pPr algn="r"/>
            <a:r>
              <a:rPr lang="en-US" i="1" dirty="0"/>
              <a:t>Organized but complex</a:t>
            </a:r>
          </a:p>
        </p:txBody>
      </p:sp>
      <p:sp>
        <p:nvSpPr>
          <p:cNvPr id="11" name="TextBox 10"/>
          <p:cNvSpPr txBox="1"/>
          <p:nvPr/>
        </p:nvSpPr>
        <p:spPr>
          <a:xfrm>
            <a:off x="7194056" y="3094671"/>
            <a:ext cx="3019425" cy="830997"/>
          </a:xfrm>
          <a:prstGeom prst="rect">
            <a:avLst/>
          </a:prstGeom>
          <a:noFill/>
        </p:spPr>
        <p:txBody>
          <a:bodyPr wrap="square" rtlCol="0">
            <a:spAutoFit/>
          </a:bodyPr>
          <a:lstStyle/>
          <a:p>
            <a:pPr algn="r"/>
            <a:endParaRPr lang="en-US" sz="1200" i="1" dirty="0"/>
          </a:p>
          <a:p>
            <a:pPr algn="r"/>
            <a:r>
              <a:rPr lang="en-US" i="1" dirty="0"/>
              <a:t>Based on evolutionary relationships</a:t>
            </a:r>
          </a:p>
        </p:txBody>
      </p:sp>
      <p:sp>
        <p:nvSpPr>
          <p:cNvPr id="12" name="TextBox 11"/>
          <p:cNvSpPr txBox="1"/>
          <p:nvPr/>
        </p:nvSpPr>
        <p:spPr>
          <a:xfrm>
            <a:off x="7194053" y="4279356"/>
            <a:ext cx="3126088" cy="830997"/>
          </a:xfrm>
          <a:prstGeom prst="rect">
            <a:avLst/>
          </a:prstGeom>
          <a:noFill/>
        </p:spPr>
        <p:txBody>
          <a:bodyPr wrap="square" rtlCol="0">
            <a:spAutoFit/>
          </a:bodyPr>
          <a:lstStyle/>
          <a:p>
            <a:pPr algn="r"/>
            <a:endParaRPr lang="en-US" sz="1200" i="1" dirty="0"/>
          </a:p>
          <a:p>
            <a:pPr algn="r"/>
            <a:r>
              <a:rPr lang="en-US" i="1" dirty="0"/>
              <a:t>Descriptive, but defies neat hierarchical ranking</a:t>
            </a:r>
          </a:p>
        </p:txBody>
      </p:sp>
      <p:sp>
        <p:nvSpPr>
          <p:cNvPr id="16" name="TextBox 15"/>
          <p:cNvSpPr txBox="1"/>
          <p:nvPr/>
        </p:nvSpPr>
        <p:spPr>
          <a:xfrm>
            <a:off x="5097137" y="3072223"/>
            <a:ext cx="2045197" cy="646331"/>
          </a:xfrm>
          <a:prstGeom prst="rect">
            <a:avLst/>
          </a:prstGeom>
          <a:noFill/>
        </p:spPr>
        <p:txBody>
          <a:bodyPr wrap="square" rtlCol="0">
            <a:spAutoFit/>
          </a:bodyPr>
          <a:lstStyle/>
          <a:p>
            <a:pPr algn="ctr"/>
            <a:r>
              <a:rPr lang="en-US" i="1" dirty="0"/>
              <a:t>Facilitate</a:t>
            </a:r>
          </a:p>
          <a:p>
            <a:pPr algn="ctr"/>
            <a:r>
              <a:rPr lang="en-US" i="1" dirty="0"/>
              <a:t>communication</a:t>
            </a:r>
          </a:p>
        </p:txBody>
      </p:sp>
    </p:spTree>
    <p:extLst>
      <p:ext uri="{BB962C8B-B14F-4D97-AF65-F5344CB8AC3E}">
        <p14:creationId xmlns:p14="http://schemas.microsoft.com/office/powerpoint/2010/main" val="325428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BD30-0A96-43F7-BC4E-5A231123BEC3}"/>
              </a:ext>
            </a:extLst>
          </p:cNvPr>
          <p:cNvSpPr>
            <a:spLocks noGrp="1"/>
          </p:cNvSpPr>
          <p:nvPr>
            <p:ph type="ctrTitle"/>
          </p:nvPr>
        </p:nvSpPr>
        <p:spPr>
          <a:xfrm>
            <a:off x="837841" y="333377"/>
            <a:ext cx="10658835" cy="5305427"/>
          </a:xfrm>
        </p:spPr>
        <p:txBody>
          <a:bodyPr/>
          <a:lstStyle/>
          <a:p>
            <a:pPr algn="r"/>
            <a:r>
              <a:rPr lang="en-US" sz="3600" dirty="0"/>
              <a:t>Unlocking the Mysteries of Life with</a:t>
            </a:r>
            <a:br>
              <a:rPr lang="en-US" dirty="0"/>
            </a:br>
            <a:r>
              <a:rPr lang="en-US" sz="9600" dirty="0"/>
              <a:t>Botany</a:t>
            </a:r>
            <a:br>
              <a:rPr lang="en-US" dirty="0"/>
            </a:br>
            <a:endParaRPr lang="en-US" dirty="0"/>
          </a:p>
        </p:txBody>
      </p:sp>
    </p:spTree>
    <p:extLst>
      <p:ext uri="{BB962C8B-B14F-4D97-AF65-F5344CB8AC3E}">
        <p14:creationId xmlns:p14="http://schemas.microsoft.com/office/powerpoint/2010/main" val="1362291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BBD9-520F-47A9-A669-2C09D5DD943F}"/>
              </a:ext>
            </a:extLst>
          </p:cNvPr>
          <p:cNvSpPr>
            <a:spLocks noGrp="1"/>
          </p:cNvSpPr>
          <p:nvPr>
            <p:ph type="title"/>
          </p:nvPr>
        </p:nvSpPr>
        <p:spPr/>
        <p:txBody>
          <a:bodyPr/>
          <a:lstStyle/>
          <a:p>
            <a:r>
              <a:rPr lang="en-US" dirty="0"/>
              <a:t>What are plants?</a:t>
            </a:r>
          </a:p>
        </p:txBody>
      </p:sp>
      <p:pic>
        <p:nvPicPr>
          <p:cNvPr id="5" name="Content Placeholder 4">
            <a:extLst>
              <a:ext uri="{FF2B5EF4-FFF2-40B4-BE49-F238E27FC236}">
                <a16:creationId xmlns:a16="http://schemas.microsoft.com/office/drawing/2014/main" id="{14B6C2F6-3DC1-4890-B0E5-548216A0078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704939" y="303898"/>
            <a:ext cx="6363239" cy="6375716"/>
          </a:xfrm>
        </p:spPr>
      </p:pic>
      <p:sp>
        <p:nvSpPr>
          <p:cNvPr id="6" name="Content Placeholder 2">
            <a:extLst>
              <a:ext uri="{FF2B5EF4-FFF2-40B4-BE49-F238E27FC236}">
                <a16:creationId xmlns:a16="http://schemas.microsoft.com/office/drawing/2014/main" id="{AC042D27-DC86-418A-8BD4-AEA0C132B05F}"/>
              </a:ext>
            </a:extLst>
          </p:cNvPr>
          <p:cNvSpPr txBox="1">
            <a:spLocks/>
          </p:cNvSpPr>
          <p:nvPr/>
        </p:nvSpPr>
        <p:spPr>
          <a:xfrm>
            <a:off x="495605" y="1405219"/>
            <a:ext cx="5359835" cy="17813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Eukaryotic organisms that are:</a:t>
            </a:r>
          </a:p>
          <a:p>
            <a:pPr lvl="1"/>
            <a:r>
              <a:rPr lang="en-US" dirty="0"/>
              <a:t>(Mainly) multicellular</a:t>
            </a:r>
          </a:p>
          <a:p>
            <a:pPr lvl="1"/>
            <a:r>
              <a:rPr lang="en-US" dirty="0"/>
              <a:t>(Mostly) photosynthetic</a:t>
            </a:r>
          </a:p>
          <a:p>
            <a:pPr lvl="1"/>
            <a:r>
              <a:rPr lang="en-US" dirty="0"/>
              <a:t>(Traditionally) in the Kingdom </a:t>
            </a:r>
            <a:r>
              <a:rPr lang="en-US" b="1" dirty="0"/>
              <a:t>Plantae</a:t>
            </a:r>
            <a:endParaRPr lang="en-US" dirty="0"/>
          </a:p>
          <a:p>
            <a:endParaRPr lang="en-US" dirty="0"/>
          </a:p>
        </p:txBody>
      </p:sp>
      <p:sp>
        <p:nvSpPr>
          <p:cNvPr id="7" name="Rectangle 6"/>
          <p:cNvSpPr/>
          <p:nvPr/>
        </p:nvSpPr>
        <p:spPr>
          <a:xfrm>
            <a:off x="1599337" y="3820387"/>
            <a:ext cx="2680855" cy="2358736"/>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0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332" b="-1"/>
          <a:stretch/>
        </p:blipFill>
        <p:spPr>
          <a:xfrm>
            <a:off x="1708151" y="0"/>
            <a:ext cx="8136889" cy="6853766"/>
          </a:xfrm>
          <a:prstGeom prst="rect">
            <a:avLst/>
          </a:prstGeom>
        </p:spPr>
      </p:pic>
      <p:sp>
        <p:nvSpPr>
          <p:cNvPr id="4" name="Rectangle 3">
            <a:extLst>
              <a:ext uri="{FF2B5EF4-FFF2-40B4-BE49-F238E27FC236}">
                <a16:creationId xmlns:a16="http://schemas.microsoft.com/office/drawing/2014/main" id="{26386852-834F-49E4-AA99-D89C9567E71A}"/>
              </a:ext>
            </a:extLst>
          </p:cNvPr>
          <p:cNvSpPr/>
          <p:nvPr/>
        </p:nvSpPr>
        <p:spPr>
          <a:xfrm>
            <a:off x="7832333" y="6484883"/>
            <a:ext cx="4223033" cy="253916"/>
          </a:xfrm>
          <a:prstGeom prst="rect">
            <a:avLst/>
          </a:prstGeom>
        </p:spPr>
        <p:txBody>
          <a:bodyPr wrap="square">
            <a:spAutoFit/>
          </a:bodyPr>
          <a:lstStyle/>
          <a:p>
            <a:r>
              <a:rPr lang="en-US" sz="1050" dirty="0">
                <a:solidFill>
                  <a:schemeClr val="bg1"/>
                </a:solidFill>
              </a:rPr>
              <a:t>Simpson, Michael G. </a:t>
            </a:r>
            <a:r>
              <a:rPr lang="en-US" sz="1050" i="1" dirty="0">
                <a:solidFill>
                  <a:schemeClr val="bg1"/>
                </a:solidFill>
              </a:rPr>
              <a:t>Plant systematics</a:t>
            </a:r>
            <a:r>
              <a:rPr lang="en-US" sz="1050" dirty="0">
                <a:solidFill>
                  <a:schemeClr val="bg1"/>
                </a:solidFill>
              </a:rPr>
              <a:t>. Academic press, 2019.</a:t>
            </a:r>
          </a:p>
        </p:txBody>
      </p:sp>
    </p:spTree>
    <p:extLst>
      <p:ext uri="{BB962C8B-B14F-4D97-AF65-F5344CB8AC3E}">
        <p14:creationId xmlns:p14="http://schemas.microsoft.com/office/powerpoint/2010/main" val="2953158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4707FE-EADE-4216-B043-D2393D670C82}"/>
              </a:ext>
            </a:extLst>
          </p:cNvPr>
          <p:cNvSpPr>
            <a:spLocks noGrp="1"/>
          </p:cNvSpPr>
          <p:nvPr>
            <p:ph type="title"/>
          </p:nvPr>
        </p:nvSpPr>
        <p:spPr/>
        <p:txBody>
          <a:bodyPr/>
          <a:lstStyle/>
          <a:p>
            <a:r>
              <a:rPr lang="en-US" dirty="0"/>
              <a:t>What are plants?</a:t>
            </a:r>
          </a:p>
        </p:txBody>
      </p:sp>
      <p:sp>
        <p:nvSpPr>
          <p:cNvPr id="7" name="Rectangle 6"/>
          <p:cNvSpPr/>
          <p:nvPr/>
        </p:nvSpPr>
        <p:spPr>
          <a:xfrm>
            <a:off x="6224157" y="1176719"/>
            <a:ext cx="2680855" cy="2358736"/>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05012" y="1176719"/>
            <a:ext cx="2680855" cy="2358736"/>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05012" y="3535455"/>
            <a:ext cx="2680855" cy="2358736"/>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24157" y="3535455"/>
            <a:ext cx="2680855" cy="2358736"/>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43304" y="3535455"/>
            <a:ext cx="2680855" cy="2358736"/>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1030380" y="3368336"/>
            <a:ext cx="2348347" cy="2677493"/>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t="16128" b="13373"/>
          <a:stretch/>
        </p:blipFill>
        <p:spPr>
          <a:xfrm>
            <a:off x="3543304" y="1176723"/>
            <a:ext cx="2680855" cy="2360111"/>
          </a:xfrm>
          <a:prstGeom prst="rect">
            <a:avLst/>
          </a:prstGeom>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6233" y="1173193"/>
            <a:ext cx="2677067" cy="2364812"/>
          </a:xfrm>
          <a:prstGeom prst="rect">
            <a:avLst/>
          </a:prstGeom>
        </p:spPr>
      </p:pic>
      <p:sp>
        <p:nvSpPr>
          <p:cNvPr id="12" name="Content Placeholder 2">
            <a:extLst>
              <a:ext uri="{FF2B5EF4-FFF2-40B4-BE49-F238E27FC236}">
                <a16:creationId xmlns:a16="http://schemas.microsoft.com/office/drawing/2014/main" id="{AC042D27-DC86-418A-8BD4-AEA0C132B05F}"/>
              </a:ext>
            </a:extLst>
          </p:cNvPr>
          <p:cNvSpPr txBox="1">
            <a:spLocks/>
          </p:cNvSpPr>
          <p:nvPr/>
        </p:nvSpPr>
        <p:spPr>
          <a:xfrm>
            <a:off x="495605" y="1405219"/>
            <a:ext cx="5359835" cy="17813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A lineage of eukaryotes that photosynthesize using green primary chloroplasts</a:t>
            </a:r>
          </a:p>
          <a:p>
            <a:endParaRPr lang="en-US" dirty="0"/>
          </a:p>
        </p:txBody>
      </p:sp>
    </p:spTree>
    <p:extLst>
      <p:ext uri="{BB962C8B-B14F-4D97-AF65-F5344CB8AC3E}">
        <p14:creationId xmlns:p14="http://schemas.microsoft.com/office/powerpoint/2010/main" val="274645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101932" y="2444512"/>
            <a:ext cx="9794668" cy="1569660"/>
          </a:xfrm>
          <a:prstGeom prst="rect">
            <a:avLst/>
          </a:prstGeom>
          <a:noFill/>
        </p:spPr>
        <p:txBody>
          <a:bodyPr wrap="square" rtlCol="0">
            <a:spAutoFit/>
          </a:bodyPr>
          <a:lstStyle/>
          <a:p>
            <a:r>
              <a:rPr lang="en-US" sz="2400" dirty="0"/>
              <a:t>“Tell me of what plant-birthday a man takes notice, and I shall tell you a good deal about his vocation, his hobbies, his hay fever, and the general level of his ecological education.” </a:t>
            </a:r>
          </a:p>
          <a:p>
            <a:r>
              <a:rPr lang="en-US" sz="2400" dirty="0"/>
              <a:t>									–Aldo Leopold</a:t>
            </a:r>
          </a:p>
        </p:txBody>
      </p:sp>
    </p:spTree>
    <p:extLst>
      <p:ext uri="{BB962C8B-B14F-4D97-AF65-F5344CB8AC3E}">
        <p14:creationId xmlns:p14="http://schemas.microsoft.com/office/powerpoint/2010/main" val="156582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“The mission of the Kansas Master Naturalist program is to develop knowledgeable and dedicated citizens who are active in promoting awareness, understanding, and stewardship of the natural heritage of Kansas.”</a:t>
            </a:r>
          </a:p>
        </p:txBody>
      </p:sp>
      <p:sp>
        <p:nvSpPr>
          <p:cNvPr id="5" name="Title 1"/>
          <p:cNvSpPr txBox="1">
            <a:spLocks/>
          </p:cNvSpPr>
          <p:nvPr/>
        </p:nvSpPr>
        <p:spPr>
          <a:xfrm>
            <a:off x="646112" y="452720"/>
            <a:ext cx="9404723" cy="94476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Today’s Goal:</a:t>
            </a:r>
            <a:endParaRPr lang="en-US" dirty="0"/>
          </a:p>
        </p:txBody>
      </p:sp>
    </p:spTree>
    <p:extLst>
      <p:ext uri="{BB962C8B-B14F-4D97-AF65-F5344CB8AC3E}">
        <p14:creationId xmlns:p14="http://schemas.microsoft.com/office/powerpoint/2010/main" val="29121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91" y="258794"/>
            <a:ext cx="9404723" cy="858497"/>
          </a:xfrm>
        </p:spPr>
        <p:txBody>
          <a:bodyPr/>
          <a:lstStyle/>
          <a:p>
            <a:r>
              <a:rPr lang="en-US" dirty="0"/>
              <a:t>Today’s Goal:</a:t>
            </a:r>
          </a:p>
        </p:txBody>
      </p:sp>
      <p:sp>
        <p:nvSpPr>
          <p:cNvPr id="4" name="TextBox 3"/>
          <p:cNvSpPr txBox="1"/>
          <p:nvPr/>
        </p:nvSpPr>
        <p:spPr>
          <a:xfrm>
            <a:off x="783189" y="1221523"/>
            <a:ext cx="10474283" cy="4801314"/>
          </a:xfrm>
          <a:prstGeom prst="rect">
            <a:avLst/>
          </a:prstGeom>
          <a:noFill/>
        </p:spPr>
        <p:txBody>
          <a:bodyPr wrap="square" rtlCol="0">
            <a:spAutoFit/>
          </a:bodyPr>
          <a:lstStyle/>
          <a:p>
            <a:r>
              <a:rPr lang="en-US" dirty="0"/>
              <a:t>	…We can safely assume he knows how plants grow and cats are put together, but let us test his comprehension of how the land is put together.</a:t>
            </a:r>
          </a:p>
          <a:p>
            <a:r>
              <a:rPr lang="en-US" dirty="0"/>
              <a:t>	We are driving down a country road in northern Missouri. Here is a farmstead. Look at the trees in the yard and the soil in  the  field  and  tell  us  whether  the  original  settler  carved  his  farm out of prairie or woods. Did he eat prairie chicken or wild turkey for his Thanksgiving? What plants grew here originally which do not grow here now? Why did they disappear? What did the prairie plants have to do with creating the corn-yielding capacity of this soil? Why does this soil erode now but not then? </a:t>
            </a:r>
          </a:p>
          <a:p>
            <a:r>
              <a:rPr lang="en-US" dirty="0"/>
              <a:t>	Again, suppose we are touring the Ozarks. Here is an abandoned  field  in  which  the  ragweed  is  sparse  and  short.  Does  this tell us anything about why the mortgage was foreclosed? About how long ago? Would this field be a good place to look for  quail?  Does  short  ragweed  have  any  connection  with  the  human  story  behind  yonder  graveyard?  If  all  the  ragweed  in  this  watershed  were  short,  would  that  tell  us  anything  about  the future of floods in the stream? About the future prospects for bass or trout?</a:t>
            </a:r>
          </a:p>
          <a:p>
            <a:r>
              <a:rPr lang="en-US" dirty="0"/>
              <a:t>	Many students would consider these questions insane, but they are not. Any amateur naturalist with a seeing eye should be able to speculate intelligently on all of them, and have a lot of fun dong it.						-Aldo Leopold</a:t>
            </a:r>
          </a:p>
        </p:txBody>
      </p:sp>
    </p:spTree>
    <p:extLst>
      <p:ext uri="{BB962C8B-B14F-4D97-AF65-F5344CB8AC3E}">
        <p14:creationId xmlns:p14="http://schemas.microsoft.com/office/powerpoint/2010/main" val="105582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5EF0-4406-4F56-B02D-1263D3AB3280}"/>
              </a:ext>
            </a:extLst>
          </p:cNvPr>
          <p:cNvSpPr>
            <a:spLocks noGrp="1"/>
          </p:cNvSpPr>
          <p:nvPr>
            <p:ph type="title"/>
          </p:nvPr>
        </p:nvSpPr>
        <p:spPr/>
        <p:txBody>
          <a:bodyPr/>
          <a:lstStyle/>
          <a:p>
            <a:r>
              <a:rPr lang="en-US" dirty="0"/>
              <a:t>Road Map</a:t>
            </a:r>
          </a:p>
        </p:txBody>
      </p:sp>
      <p:sp>
        <p:nvSpPr>
          <p:cNvPr id="3" name="Content Placeholder 2">
            <a:extLst>
              <a:ext uri="{FF2B5EF4-FFF2-40B4-BE49-F238E27FC236}">
                <a16:creationId xmlns:a16="http://schemas.microsoft.com/office/drawing/2014/main" id="{A71BC7AD-12A6-4888-BB83-F5F460A71D0D}"/>
              </a:ext>
            </a:extLst>
          </p:cNvPr>
          <p:cNvSpPr>
            <a:spLocks noGrp="1"/>
          </p:cNvSpPr>
          <p:nvPr>
            <p:ph idx="1"/>
          </p:nvPr>
        </p:nvSpPr>
        <p:spPr>
          <a:xfrm>
            <a:off x="875203" y="1647477"/>
            <a:ext cx="4585320" cy="4195481"/>
          </a:xfrm>
        </p:spPr>
        <p:txBody>
          <a:bodyPr>
            <a:normAutofit lnSpcReduction="10000"/>
          </a:bodyPr>
          <a:lstStyle/>
          <a:p>
            <a:r>
              <a:rPr lang="en-US" dirty="0"/>
              <a:t>Why care?</a:t>
            </a:r>
          </a:p>
          <a:p>
            <a:r>
              <a:rPr lang="en-US" dirty="0"/>
              <a:t>What are plants?</a:t>
            </a:r>
          </a:p>
          <a:p>
            <a:pPr lvl="1"/>
            <a:r>
              <a:rPr lang="en-US" dirty="0"/>
              <a:t>Systematics &amp; Taxonomy</a:t>
            </a:r>
          </a:p>
          <a:p>
            <a:pPr lvl="1"/>
            <a:r>
              <a:rPr lang="en-US" dirty="0"/>
              <a:t>Plant ecology</a:t>
            </a:r>
          </a:p>
          <a:p>
            <a:pPr lvl="1"/>
            <a:r>
              <a:rPr lang="en-US" dirty="0"/>
              <a:t>Terminology</a:t>
            </a:r>
          </a:p>
          <a:p>
            <a:r>
              <a:rPr lang="en-US" dirty="0"/>
              <a:t>Application</a:t>
            </a:r>
          </a:p>
          <a:p>
            <a:pPr lvl="1"/>
            <a:r>
              <a:rPr lang="en-US" dirty="0" err="1"/>
              <a:t>Konza</a:t>
            </a:r>
            <a:r>
              <a:rPr lang="en-US" dirty="0"/>
              <a:t> Prairie</a:t>
            </a:r>
          </a:p>
          <a:p>
            <a:pPr lvl="1"/>
            <a:r>
              <a:rPr lang="en-US" dirty="0"/>
              <a:t>Flora &amp; Communities</a:t>
            </a:r>
          </a:p>
          <a:p>
            <a:pPr lvl="1"/>
            <a:r>
              <a:rPr lang="en-US" dirty="0"/>
              <a:t>Interactive Drivers</a:t>
            </a:r>
          </a:p>
          <a:p>
            <a:pPr lvl="1"/>
            <a:r>
              <a:rPr lang="en-US" dirty="0"/>
              <a:t>Implications</a:t>
            </a:r>
          </a:p>
          <a:p>
            <a:r>
              <a:rPr lang="en-US" dirty="0"/>
              <a:t>Field Trip</a:t>
            </a:r>
          </a:p>
        </p:txBody>
      </p:sp>
      <p:pic>
        <p:nvPicPr>
          <p:cNvPr id="4" name="Picture 3"/>
          <p:cNvPicPr>
            <a:picLocks noChangeAspect="1"/>
          </p:cNvPicPr>
          <p:nvPr/>
        </p:nvPicPr>
        <p:blipFill>
          <a:blip r:embed="rId3"/>
          <a:stretch>
            <a:fillRect/>
          </a:stretch>
        </p:blipFill>
        <p:spPr>
          <a:xfrm>
            <a:off x="6038491" y="-2405688"/>
            <a:ext cx="6153509" cy="9275990"/>
          </a:xfrm>
          <a:prstGeom prst="rect">
            <a:avLst/>
          </a:prstGeom>
        </p:spPr>
      </p:pic>
    </p:spTree>
    <p:extLst>
      <p:ext uri="{BB962C8B-B14F-4D97-AF65-F5344CB8AC3E}">
        <p14:creationId xmlns:p14="http://schemas.microsoft.com/office/powerpoint/2010/main" val="105886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 name="Curved Right Arrow 135"/>
          <p:cNvSpPr/>
          <p:nvPr/>
        </p:nvSpPr>
        <p:spPr>
          <a:xfrm rot="19646863">
            <a:off x="3576771" y="3376955"/>
            <a:ext cx="856465" cy="3902603"/>
          </a:xfrm>
          <a:prstGeom prst="curvedRightArrow">
            <a:avLst>
              <a:gd name="adj1" fmla="val 30822"/>
              <a:gd name="adj2" fmla="val 64961"/>
              <a:gd name="adj3" fmla="val 25000"/>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283805" y="1344232"/>
            <a:ext cx="3123631" cy="1139379"/>
          </a:xfrm>
        </p:spPr>
        <p:txBody>
          <a:bodyPr>
            <a:normAutofit/>
          </a:bodyPr>
          <a:lstStyle/>
          <a:p>
            <a:r>
              <a:rPr lang="en-US" dirty="0"/>
              <a:t>Plants are the base of most ecosystems</a:t>
            </a:r>
          </a:p>
        </p:txBody>
      </p:sp>
      <p:grpSp>
        <p:nvGrpSpPr>
          <p:cNvPr id="76" name="Group 75"/>
          <p:cNvGrpSpPr/>
          <p:nvPr/>
        </p:nvGrpSpPr>
        <p:grpSpPr>
          <a:xfrm>
            <a:off x="5375763" y="155280"/>
            <a:ext cx="6547451" cy="7865943"/>
            <a:chOff x="5375762" y="155276"/>
            <a:chExt cx="6547450" cy="7865943"/>
          </a:xfrm>
        </p:grpSpPr>
        <p:grpSp>
          <p:nvGrpSpPr>
            <p:cNvPr id="72" name="Group 71"/>
            <p:cNvGrpSpPr/>
            <p:nvPr/>
          </p:nvGrpSpPr>
          <p:grpSpPr>
            <a:xfrm>
              <a:off x="5495027" y="155276"/>
              <a:ext cx="6323162" cy="5788324"/>
              <a:chOff x="5598544" y="560718"/>
              <a:chExt cx="6323162" cy="5788324"/>
            </a:xfrm>
          </p:grpSpPr>
          <p:grpSp>
            <p:nvGrpSpPr>
              <p:cNvPr id="71" name="Group 70"/>
              <p:cNvGrpSpPr/>
              <p:nvPr/>
            </p:nvGrpSpPr>
            <p:grpSpPr>
              <a:xfrm>
                <a:off x="5598544" y="560718"/>
                <a:ext cx="6323162" cy="5788324"/>
                <a:chOff x="5598544" y="560718"/>
                <a:chExt cx="6323162" cy="5788324"/>
              </a:xfrm>
            </p:grpSpPr>
            <p:sp>
              <p:nvSpPr>
                <p:cNvPr id="6" name="Isosceles Triangle 5"/>
                <p:cNvSpPr/>
                <p:nvPr/>
              </p:nvSpPr>
              <p:spPr>
                <a:xfrm>
                  <a:off x="5598544" y="560718"/>
                  <a:ext cx="6323162" cy="5788324"/>
                </a:xfrm>
                <a:prstGeom prst="triangle">
                  <a:avLst/>
                </a:prstGeom>
                <a:ln w="38100">
                  <a:solidFill>
                    <a:srgbClr val="0066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1" name="Straight Connector 10"/>
                <p:cNvCxnSpPr/>
                <p:nvPr/>
              </p:nvCxnSpPr>
              <p:spPr>
                <a:xfrm flipV="1">
                  <a:off x="6179344" y="5288757"/>
                  <a:ext cx="5162550" cy="9524"/>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926103" y="2024499"/>
                  <a:ext cx="1625091" cy="14328"/>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354740" y="3122611"/>
                  <a:ext cx="2796529" cy="13093"/>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894" y="4214813"/>
                  <a:ext cx="3988594" cy="7986"/>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7110324" y="5638995"/>
                <a:ext cx="3459193" cy="369332"/>
              </a:xfrm>
              <a:prstGeom prst="rect">
                <a:avLst/>
              </a:prstGeom>
              <a:noFill/>
            </p:spPr>
            <p:txBody>
              <a:bodyPr wrap="square" rtlCol="0">
                <a:spAutoFit/>
              </a:bodyPr>
              <a:lstStyle/>
              <a:p>
                <a:pPr algn="ctr"/>
                <a:r>
                  <a:rPr lang="en-US" dirty="0">
                    <a:solidFill>
                      <a:schemeClr val="bg1"/>
                    </a:solidFill>
                  </a:rPr>
                  <a:t>Primary Producers</a:t>
                </a:r>
              </a:p>
            </p:txBody>
          </p:sp>
          <p:sp>
            <p:nvSpPr>
              <p:cNvPr id="55" name="TextBox 54"/>
              <p:cNvSpPr txBox="1"/>
              <p:nvPr/>
            </p:nvSpPr>
            <p:spPr>
              <a:xfrm>
                <a:off x="7110324" y="4563361"/>
                <a:ext cx="3459193" cy="369332"/>
              </a:xfrm>
              <a:prstGeom prst="rect">
                <a:avLst/>
              </a:prstGeom>
              <a:noFill/>
            </p:spPr>
            <p:txBody>
              <a:bodyPr wrap="square" rtlCol="0">
                <a:spAutoFit/>
              </a:bodyPr>
              <a:lstStyle/>
              <a:p>
                <a:pPr algn="ctr"/>
                <a:r>
                  <a:rPr lang="en-US" dirty="0">
                    <a:solidFill>
                      <a:schemeClr val="bg1"/>
                    </a:solidFill>
                  </a:rPr>
                  <a:t>Primary Consumers</a:t>
                </a:r>
              </a:p>
            </p:txBody>
          </p:sp>
          <p:sp>
            <p:nvSpPr>
              <p:cNvPr id="56" name="TextBox 55"/>
              <p:cNvSpPr txBox="1"/>
              <p:nvPr/>
            </p:nvSpPr>
            <p:spPr>
              <a:xfrm>
                <a:off x="7110324" y="3512601"/>
                <a:ext cx="3459193" cy="369332"/>
              </a:xfrm>
              <a:prstGeom prst="rect">
                <a:avLst/>
              </a:prstGeom>
              <a:noFill/>
            </p:spPr>
            <p:txBody>
              <a:bodyPr wrap="square" rtlCol="0">
                <a:spAutoFit/>
              </a:bodyPr>
              <a:lstStyle/>
              <a:p>
                <a:pPr algn="ctr"/>
                <a:r>
                  <a:rPr lang="en-US" dirty="0">
                    <a:solidFill>
                      <a:schemeClr val="bg1"/>
                    </a:solidFill>
                  </a:rPr>
                  <a:t>Secondary Consumers</a:t>
                </a:r>
              </a:p>
            </p:txBody>
          </p:sp>
          <p:sp>
            <p:nvSpPr>
              <p:cNvPr id="57" name="TextBox 56"/>
              <p:cNvSpPr txBox="1"/>
              <p:nvPr/>
            </p:nvSpPr>
            <p:spPr>
              <a:xfrm>
                <a:off x="7771052" y="2253341"/>
                <a:ext cx="1935190" cy="646331"/>
              </a:xfrm>
              <a:prstGeom prst="rect">
                <a:avLst/>
              </a:prstGeom>
              <a:noFill/>
            </p:spPr>
            <p:txBody>
              <a:bodyPr wrap="square" rtlCol="0">
                <a:spAutoFit/>
              </a:bodyPr>
              <a:lstStyle/>
              <a:p>
                <a:pPr algn="ctr"/>
                <a:r>
                  <a:rPr lang="en-US" dirty="0">
                    <a:solidFill>
                      <a:schemeClr val="bg1"/>
                    </a:solidFill>
                  </a:rPr>
                  <a:t>Tertiary Consumers</a:t>
                </a:r>
              </a:p>
            </p:txBody>
          </p:sp>
          <p:sp>
            <p:nvSpPr>
              <p:cNvPr id="58" name="TextBox 57"/>
              <p:cNvSpPr txBox="1"/>
              <p:nvPr/>
            </p:nvSpPr>
            <p:spPr>
              <a:xfrm>
                <a:off x="7988169" y="1222673"/>
                <a:ext cx="1529671" cy="646331"/>
              </a:xfrm>
              <a:prstGeom prst="rect">
                <a:avLst/>
              </a:prstGeom>
              <a:noFill/>
            </p:spPr>
            <p:txBody>
              <a:bodyPr wrap="square" rtlCol="0">
                <a:spAutoFit/>
              </a:bodyPr>
              <a:lstStyle/>
              <a:p>
                <a:pPr algn="ctr"/>
                <a:r>
                  <a:rPr lang="en-US" dirty="0">
                    <a:solidFill>
                      <a:schemeClr val="bg1"/>
                    </a:solidFill>
                  </a:rPr>
                  <a:t>Apex Predators</a:t>
                </a:r>
              </a:p>
            </p:txBody>
          </p:sp>
        </p:grpSp>
        <p:pic>
          <p:nvPicPr>
            <p:cNvPr id="74" name="Picture 73" descr="Bush Plant Flowers · Free vector graphic on Pixaba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6975" y="5208887"/>
              <a:ext cx="1575992" cy="787996"/>
            </a:xfrm>
            <a:prstGeom prst="rect">
              <a:avLst/>
            </a:prstGeom>
          </p:spPr>
        </p:pic>
        <p:pic>
          <p:nvPicPr>
            <p:cNvPr id="73" name="Picture 72" descr="Soil Earth Excavation · Free vector graphic on Pixabay"/>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5762" y="4747494"/>
              <a:ext cx="6547450" cy="3273725"/>
            </a:xfrm>
            <a:prstGeom prst="rect">
              <a:avLst/>
            </a:prstGeom>
          </p:spPr>
        </p:pic>
      </p:grpSp>
      <p:pic>
        <p:nvPicPr>
          <p:cNvPr id="77" name="Picture 76" descr="Mouse Animal (Mice) PNG Transparent Images | PNG All"/>
          <p:cNvPicPr>
            <a:picLocks noChangeAspect="1"/>
          </p:cNvPicPr>
          <p:nvPr/>
        </p:nvPicPr>
        <p:blipFill>
          <a:blip r:embed="rId5" cstate="email">
            <a:clrChange>
              <a:clrFrom>
                <a:srgbClr val="DFDED8"/>
              </a:clrFrom>
              <a:clrTo>
                <a:srgbClr val="DFDED8">
                  <a:alpha val="0"/>
                </a:srgbClr>
              </a:clrTo>
            </a:clrChange>
            <a:extLst>
              <a:ext uri="{28A0092B-C50C-407E-A947-70E740481C1C}">
                <a14:useLocalDpi xmlns:a14="http://schemas.microsoft.com/office/drawing/2010/main"/>
              </a:ext>
            </a:extLst>
          </a:blip>
          <a:stretch>
            <a:fillRect/>
          </a:stretch>
        </p:blipFill>
        <p:spPr>
          <a:xfrm>
            <a:off x="10081158" y="2739016"/>
            <a:ext cx="1608753" cy="1040959"/>
          </a:xfrm>
          <a:prstGeom prst="rect">
            <a:avLst/>
          </a:prstGeom>
        </p:spPr>
      </p:pic>
      <p:pic>
        <p:nvPicPr>
          <p:cNvPr id="78" name="Picture 77" descr="Grasshopper 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66002" y="3937998"/>
            <a:ext cx="1234003" cy="797165"/>
          </a:xfrm>
          <a:prstGeom prst="rect">
            <a:avLst/>
          </a:prstGeom>
        </p:spPr>
      </p:pic>
      <p:pic>
        <p:nvPicPr>
          <p:cNvPr id="79" name="Picture 78" descr="Free vector graphic: Snake, Brown, Reptile, Slithering ..."/>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3469" y="1694910"/>
            <a:ext cx="1141272" cy="882617"/>
          </a:xfrm>
          <a:prstGeom prst="rect">
            <a:avLst/>
          </a:prstGeom>
        </p:spPr>
      </p:pic>
      <p:pic>
        <p:nvPicPr>
          <p:cNvPr id="80" name="Picture 79" descr="Falcon 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84652" y="-258357"/>
            <a:ext cx="2030299" cy="1352687"/>
          </a:xfrm>
          <a:prstGeom prst="rect">
            <a:avLst/>
          </a:prstGeom>
        </p:spPr>
      </p:pic>
      <p:sp>
        <p:nvSpPr>
          <p:cNvPr id="83" name="Right Arrow 82"/>
          <p:cNvSpPr/>
          <p:nvPr/>
        </p:nvSpPr>
        <p:spPr>
          <a:xfrm rot="995338">
            <a:off x="2101547" y="4716631"/>
            <a:ext cx="3867665" cy="4572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88" name="Group 87"/>
          <p:cNvGrpSpPr/>
          <p:nvPr/>
        </p:nvGrpSpPr>
        <p:grpSpPr>
          <a:xfrm>
            <a:off x="3889729" y="333169"/>
            <a:ext cx="2682815" cy="1199072"/>
            <a:chOff x="3889726" y="333169"/>
            <a:chExt cx="2682815" cy="1199072"/>
          </a:xfrm>
        </p:grpSpPr>
        <p:sp>
          <p:nvSpPr>
            <p:cNvPr id="84" name="12-Point Star 83"/>
            <p:cNvSpPr/>
            <p:nvPr/>
          </p:nvSpPr>
          <p:spPr>
            <a:xfrm>
              <a:off x="3889726" y="333169"/>
              <a:ext cx="2682815" cy="1199072"/>
            </a:xfrm>
            <a:prstGeom prst="star12">
              <a:avLst/>
            </a:prstGeom>
            <a:solidFill>
              <a:schemeClr val="accent1">
                <a:alpha val="6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4520243" y="603849"/>
              <a:ext cx="1461170" cy="646331"/>
            </a:xfrm>
            <a:prstGeom prst="rect">
              <a:avLst/>
            </a:prstGeom>
            <a:noFill/>
          </p:spPr>
          <p:txBody>
            <a:bodyPr wrap="square" rtlCol="0">
              <a:spAutoFit/>
            </a:bodyPr>
            <a:lstStyle/>
            <a:p>
              <a:pPr algn="ctr"/>
              <a:r>
                <a:rPr lang="en-US" dirty="0"/>
                <a:t>Energy lost as heat</a:t>
              </a:r>
            </a:p>
          </p:txBody>
        </p:sp>
      </p:grpSp>
      <p:grpSp>
        <p:nvGrpSpPr>
          <p:cNvPr id="89" name="Group 88"/>
          <p:cNvGrpSpPr/>
          <p:nvPr/>
        </p:nvGrpSpPr>
        <p:grpSpPr>
          <a:xfrm>
            <a:off x="3186494" y="2352607"/>
            <a:ext cx="1811547" cy="1473227"/>
            <a:chOff x="2880829" y="2423754"/>
            <a:chExt cx="1811547" cy="1473227"/>
          </a:xfrm>
        </p:grpSpPr>
        <p:sp>
          <p:nvSpPr>
            <p:cNvPr id="85" name="Oval 84"/>
            <p:cNvSpPr/>
            <p:nvPr/>
          </p:nvSpPr>
          <p:spPr>
            <a:xfrm>
              <a:off x="2947209" y="2423754"/>
              <a:ext cx="1565009" cy="1473227"/>
            </a:xfrm>
            <a:prstGeom prst="ellipse">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2880829" y="2966505"/>
              <a:ext cx="1811547" cy="369332"/>
            </a:xfrm>
            <a:prstGeom prst="rect">
              <a:avLst/>
            </a:prstGeom>
            <a:noFill/>
          </p:spPr>
          <p:txBody>
            <a:bodyPr wrap="square" rtlCol="0">
              <a:spAutoFit/>
            </a:bodyPr>
            <a:lstStyle/>
            <a:p>
              <a:r>
                <a:rPr lang="en-US" dirty="0"/>
                <a:t>Decomposers</a:t>
              </a:r>
            </a:p>
          </p:txBody>
        </p:sp>
      </p:grpSp>
      <p:pic>
        <p:nvPicPr>
          <p:cNvPr id="81" name="Picture 80" descr="Clipart - Su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627" y="2986401"/>
            <a:ext cx="2213059" cy="2213059"/>
          </a:xfrm>
          <a:prstGeom prst="rect">
            <a:avLst/>
          </a:prstGeom>
        </p:spPr>
      </p:pic>
      <p:sp>
        <p:nvSpPr>
          <p:cNvPr id="90" name="TextBox 89"/>
          <p:cNvSpPr txBox="1"/>
          <p:nvPr/>
        </p:nvSpPr>
        <p:spPr>
          <a:xfrm rot="965532">
            <a:off x="3199476" y="4759978"/>
            <a:ext cx="1950069" cy="369332"/>
          </a:xfrm>
          <a:prstGeom prst="rect">
            <a:avLst/>
          </a:prstGeom>
          <a:noFill/>
        </p:spPr>
        <p:txBody>
          <a:bodyPr wrap="square" rtlCol="0">
            <a:spAutoFit/>
          </a:bodyPr>
          <a:lstStyle/>
          <a:p>
            <a:pPr algn="ctr"/>
            <a:r>
              <a:rPr lang="en-US" dirty="0">
                <a:solidFill>
                  <a:schemeClr val="bg1"/>
                </a:solidFill>
              </a:rPr>
              <a:t>Solar Energy</a:t>
            </a:r>
          </a:p>
        </p:txBody>
      </p:sp>
      <p:cxnSp>
        <p:nvCxnSpPr>
          <p:cNvPr id="103" name="Curved Connector 102"/>
          <p:cNvCxnSpPr>
            <a:endCxn id="84" idx="1"/>
          </p:cNvCxnSpPr>
          <p:nvPr/>
        </p:nvCxnSpPr>
        <p:spPr>
          <a:xfrm rot="10800000">
            <a:off x="6572543" y="932705"/>
            <a:ext cx="1488955" cy="161624"/>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rot="5400000" flipH="1" flipV="1">
            <a:off x="3922244" y="1708556"/>
            <a:ext cx="1055841" cy="695029"/>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urved Connector 105"/>
          <p:cNvCxnSpPr/>
          <p:nvPr/>
        </p:nvCxnSpPr>
        <p:spPr>
          <a:xfrm rot="16200000" flipV="1">
            <a:off x="4729787" y="2273767"/>
            <a:ext cx="2393420" cy="935043"/>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urved Connector 106"/>
          <p:cNvCxnSpPr/>
          <p:nvPr/>
        </p:nvCxnSpPr>
        <p:spPr>
          <a:xfrm rot="10800000">
            <a:off x="6136119" y="1370678"/>
            <a:ext cx="1426164" cy="693795"/>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rot="16200000" flipV="1">
            <a:off x="5809696" y="1554505"/>
            <a:ext cx="1282661" cy="1226711"/>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urved Connector 108"/>
          <p:cNvCxnSpPr/>
          <p:nvPr/>
        </p:nvCxnSpPr>
        <p:spPr>
          <a:xfrm rot="16200000" flipV="1">
            <a:off x="3819015" y="2948833"/>
            <a:ext cx="3406687" cy="706919"/>
          </a:xfrm>
          <a:prstGeom prst="curvedConnector3">
            <a:avLst/>
          </a:prstGeom>
          <a:ln w="25400">
            <a:solidFill>
              <a:schemeClr val="accent1">
                <a:alpha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4812152" y="1463563"/>
            <a:ext cx="3072503" cy="1214819"/>
          </a:xfrm>
          <a:prstGeom prst="straightConnector1">
            <a:avLst/>
          </a:prstGeom>
          <a:ln w="15875">
            <a:solidFill>
              <a:srgbClr val="6633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a:off x="4944347" y="2352608"/>
            <a:ext cx="2446271" cy="583753"/>
          </a:xfrm>
          <a:prstGeom prst="straightConnector1">
            <a:avLst/>
          </a:prstGeom>
          <a:ln w="15875">
            <a:solidFill>
              <a:srgbClr val="6633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4937149" y="3184436"/>
            <a:ext cx="1897287" cy="80255"/>
          </a:xfrm>
          <a:prstGeom prst="straightConnector1">
            <a:avLst/>
          </a:prstGeom>
          <a:ln w="15875">
            <a:solidFill>
              <a:srgbClr val="6633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flipV="1">
            <a:off x="4835487" y="3434190"/>
            <a:ext cx="1432071" cy="826729"/>
          </a:xfrm>
          <a:prstGeom prst="straightConnector1">
            <a:avLst/>
          </a:prstGeom>
          <a:ln w="15875">
            <a:solidFill>
              <a:srgbClr val="6633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4520246" y="3738989"/>
            <a:ext cx="1272421" cy="1360915"/>
          </a:xfrm>
          <a:prstGeom prst="straightConnector1">
            <a:avLst/>
          </a:prstGeom>
          <a:ln w="15875">
            <a:solidFill>
              <a:srgbClr val="6633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49" name="Picture 148" descr="Alphabet Word Images Animal · Free vector graphic on Pixabay"/>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652948">
            <a:off x="3674889" y="3511751"/>
            <a:ext cx="349991" cy="334652"/>
          </a:xfrm>
          <a:prstGeom prst="rect">
            <a:avLst/>
          </a:prstGeom>
        </p:spPr>
      </p:pic>
      <p:pic>
        <p:nvPicPr>
          <p:cNvPr id="150" name="Picture 149" descr="Mushroom Cartoon Fungus · Free image on Pixabay"/>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324850">
            <a:off x="2560695" y="1772662"/>
            <a:ext cx="1833095" cy="1332813"/>
          </a:xfrm>
          <a:prstGeom prst="rect">
            <a:avLst/>
          </a:prstGeom>
        </p:spPr>
      </p:pic>
      <p:sp>
        <p:nvSpPr>
          <p:cNvPr id="151" name="TextBox 150"/>
          <p:cNvSpPr txBox="1"/>
          <p:nvPr/>
        </p:nvSpPr>
        <p:spPr>
          <a:xfrm rot="2875004">
            <a:off x="2398257" y="5714471"/>
            <a:ext cx="2470548" cy="369332"/>
          </a:xfrm>
          <a:prstGeom prst="rect">
            <a:avLst/>
          </a:prstGeom>
          <a:noFill/>
        </p:spPr>
        <p:txBody>
          <a:bodyPr wrap="square" rtlCol="0">
            <a:spAutoFit/>
          </a:bodyPr>
          <a:lstStyle/>
          <a:p>
            <a:pPr algn="ctr"/>
            <a:r>
              <a:rPr lang="en-US" dirty="0">
                <a:solidFill>
                  <a:schemeClr val="bg1"/>
                </a:solidFill>
              </a:rPr>
              <a:t>Recycled Nutrients</a:t>
            </a:r>
          </a:p>
        </p:txBody>
      </p:sp>
    </p:spTree>
    <p:extLst>
      <p:ext uri="{BB962C8B-B14F-4D97-AF65-F5344CB8AC3E}">
        <p14:creationId xmlns:p14="http://schemas.microsoft.com/office/powerpoint/2010/main" val="376443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470C-3EF9-41CD-89EC-DCC55DE70B92}"/>
              </a:ext>
            </a:extLst>
          </p:cNvPr>
          <p:cNvSpPr>
            <a:spLocks noGrp="1"/>
          </p:cNvSpPr>
          <p:nvPr>
            <p:ph type="title"/>
          </p:nvPr>
        </p:nvSpPr>
        <p:spPr/>
        <p:txBody>
          <a:bodyPr/>
          <a:lstStyle/>
          <a:p>
            <a:r>
              <a:rPr lang="en-US" dirty="0"/>
              <a:t>Why care?</a:t>
            </a:r>
          </a:p>
        </p:txBody>
      </p:sp>
      <p:sp>
        <p:nvSpPr>
          <p:cNvPr id="3" name="Content Placeholder 2">
            <a:extLst>
              <a:ext uri="{FF2B5EF4-FFF2-40B4-BE49-F238E27FC236}">
                <a16:creationId xmlns:a16="http://schemas.microsoft.com/office/drawing/2014/main" id="{2B545874-5F1D-44BE-8FA9-1D784D6A4681}"/>
              </a:ext>
            </a:extLst>
          </p:cNvPr>
          <p:cNvSpPr>
            <a:spLocks noGrp="1"/>
          </p:cNvSpPr>
          <p:nvPr>
            <p:ph idx="1"/>
          </p:nvPr>
        </p:nvSpPr>
        <p:spPr>
          <a:xfrm>
            <a:off x="673154" y="1351501"/>
            <a:ext cx="4675319" cy="501747"/>
          </a:xfrm>
        </p:spPr>
        <p:txBody>
          <a:bodyPr/>
          <a:lstStyle/>
          <a:p>
            <a:r>
              <a:rPr lang="en-US" dirty="0"/>
              <a:t>Our lives are built with plants</a:t>
            </a:r>
          </a:p>
        </p:txBody>
      </p:sp>
      <p:pic>
        <p:nvPicPr>
          <p:cNvPr id="4" name="Picture 3" descr="Nominal vs. Actual Lumber Dimension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559" y="3406010"/>
            <a:ext cx="3329715" cy="2554087"/>
          </a:xfrm>
          <a:prstGeom prst="rect">
            <a:avLst/>
          </a:prstGeom>
        </p:spPr>
      </p:pic>
      <p:pic>
        <p:nvPicPr>
          <p:cNvPr id="5" name="Picture 4" descr="5.1 – Introduction to Carbohydrates and Whole Grain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8475" y="373291"/>
            <a:ext cx="4772299" cy="2646707"/>
          </a:xfrm>
          <a:prstGeom prst="rect">
            <a:avLst/>
          </a:prstGeom>
        </p:spPr>
      </p:pic>
      <p:grpSp>
        <p:nvGrpSpPr>
          <p:cNvPr id="9" name="Group 8"/>
          <p:cNvGrpSpPr/>
          <p:nvPr/>
        </p:nvGrpSpPr>
        <p:grpSpPr>
          <a:xfrm>
            <a:off x="8465504" y="3417348"/>
            <a:ext cx="3379783" cy="2542751"/>
            <a:chOff x="7153647" y="3245309"/>
            <a:chExt cx="3135983" cy="2351987"/>
          </a:xfrm>
        </p:grpSpPr>
        <p:pic>
          <p:nvPicPr>
            <p:cNvPr id="7" name="Picture 6" descr="Salix lutea - Wikipedi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3647" y="3245309"/>
              <a:ext cx="3135983" cy="2351987"/>
            </a:xfrm>
            <a:prstGeom prst="rect">
              <a:avLst/>
            </a:prstGeom>
          </p:spPr>
        </p:pic>
        <p:pic>
          <p:nvPicPr>
            <p:cNvPr id="6" name="Picture 5" descr="Asprin Headache Pills · Free image on Pixabay"/>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5950" y="4632161"/>
              <a:ext cx="1085091" cy="843699"/>
            </a:xfrm>
            <a:prstGeom prst="rect">
              <a:avLst/>
            </a:prstGeom>
          </p:spPr>
        </p:pic>
      </p:grpSp>
      <p:pic>
        <p:nvPicPr>
          <p:cNvPr id="8" name="Picture 7" descr="Organic cotton | The price for organic cotton in the ..."/>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0771" y="3407674"/>
            <a:ext cx="3403235" cy="2552425"/>
          </a:xfrm>
          <a:prstGeom prst="rect">
            <a:avLst/>
          </a:prstGeom>
        </p:spPr>
      </p:pic>
    </p:spTree>
    <p:extLst>
      <p:ext uri="{BB962C8B-B14F-4D97-AF65-F5344CB8AC3E}">
        <p14:creationId xmlns:p14="http://schemas.microsoft.com/office/powerpoint/2010/main" val="40416323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24814</TotalTime>
  <Words>1356</Words>
  <Application>Microsoft Macintosh PowerPoint</Application>
  <PresentationFormat>Widescreen</PresentationFormat>
  <Paragraphs>196</Paragraphs>
  <Slides>32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Wingdings 3</vt:lpstr>
      <vt:lpstr>Ion</vt:lpstr>
      <vt:lpstr>  Introduction to       Botany</vt:lpstr>
      <vt:lpstr>Botanical Implications on the meaning of life, the world, and everything in it </vt:lpstr>
      <vt:lpstr>Unlocking the Mysteries of Life with Botany </vt:lpstr>
      <vt:lpstr>PowerPoint Presentation</vt:lpstr>
      <vt:lpstr>PowerPoint Presentation</vt:lpstr>
      <vt:lpstr>Today’s Goal:</vt:lpstr>
      <vt:lpstr>Road Map</vt:lpstr>
      <vt:lpstr>Why care?</vt:lpstr>
      <vt:lpstr>Why care?</vt:lpstr>
      <vt:lpstr>Why care?</vt:lpstr>
      <vt:lpstr>Why care?</vt:lpstr>
      <vt:lpstr>Why care?</vt:lpstr>
      <vt:lpstr>Why care?</vt:lpstr>
      <vt:lpstr>Why care?</vt:lpstr>
      <vt:lpstr>Why care?</vt:lpstr>
      <vt:lpstr>Why care?</vt:lpstr>
      <vt:lpstr>Why care?</vt:lpstr>
      <vt:lpstr>Why care?</vt:lpstr>
      <vt:lpstr>Why care?</vt:lpstr>
      <vt:lpstr>What are plants?</vt:lpstr>
      <vt:lpstr>What are plants?</vt:lpstr>
      <vt:lpstr>Classification of Life</vt:lpstr>
      <vt:lpstr>Classification of Life</vt:lpstr>
      <vt:lpstr>Classification of Life</vt:lpstr>
      <vt:lpstr>Classification of Life</vt:lpstr>
      <vt:lpstr>What are plants?</vt:lpstr>
      <vt:lpstr>PowerPoint Presentation</vt:lpstr>
      <vt:lpstr>Systematics</vt:lpstr>
      <vt:lpstr>PowerPoint Presentation</vt:lpstr>
      <vt:lpstr>What are plants?</vt:lpstr>
      <vt:lpstr>PowerPoint Presentation</vt:lpstr>
      <vt:lpstr>What are plants?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KMN Botany</dc:title>
  <dc:creator>Jeff</dc:creator>
  <cp:lastModifiedBy>Jill Haukos</cp:lastModifiedBy>
  <cp:revision>213</cp:revision>
  <dcterms:created xsi:type="dcterms:W3CDTF">2021-03-10T15:35:09Z</dcterms:created>
  <dcterms:modified xsi:type="dcterms:W3CDTF">2021-04-21T17:38:23Z</dcterms:modified>
</cp:coreProperties>
</file>